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2"/>
  </p:notesMasterIdLst>
  <p:sldIdLst>
    <p:sldId id="256" r:id="rId2"/>
    <p:sldId id="274" r:id="rId3"/>
    <p:sldId id="288" r:id="rId4"/>
    <p:sldId id="263" r:id="rId5"/>
    <p:sldId id="289" r:id="rId6"/>
    <p:sldId id="294" r:id="rId7"/>
    <p:sldId id="285" r:id="rId8"/>
    <p:sldId id="297" r:id="rId9"/>
    <p:sldId id="283" r:id="rId10"/>
    <p:sldId id="273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Barlow Medium" panose="020B0604020202020204" charset="0"/>
      <p:regular r:id="rId17"/>
      <p:bold r:id="rId18"/>
      <p:italic r:id="rId19"/>
      <p:boldItalic r:id="rId20"/>
    </p:embeddedFont>
    <p:embeddedFont>
      <p:font typeface="Barlow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7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3" autoAdjust="0"/>
    <p:restoredTop sz="95343" autoAdjust="0"/>
  </p:normalViewPr>
  <p:slideViewPr>
    <p:cSldViewPr snapToGrid="0">
      <p:cViewPr varScale="1">
        <p:scale>
          <a:sx n="111" d="100"/>
          <a:sy n="111" d="100"/>
        </p:scale>
        <p:origin x="60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6900382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b87c9a92b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fb87c9a92b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33587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fb87c9a92b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gfb87c9a92b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5948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fb87c9a92b_0_10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gfb87c9a92b_0_1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122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4021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b87c9a92b_0_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fb87c9a92b_0_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68722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380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9378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126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06747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1251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90675" y="-430404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49540" y="784173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314625" y="4788300"/>
            <a:ext cx="548700" cy="1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_ONLY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516600" y="4406300"/>
            <a:ext cx="7772100" cy="30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6" r:id="rId4"/>
    <p:sldLayoutId id="2147483657" r:id="rId5"/>
  </p:sldLayoutIdLst>
  <p:transition>
    <p:fade thruBlk="1"/>
  </p:transition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434" y="796978"/>
            <a:ext cx="2810655" cy="3625743"/>
          </a:xfrm>
          <a:prstGeom prst="rect">
            <a:avLst/>
          </a:prstGeom>
        </p:spPr>
      </p:pic>
      <p:sp>
        <p:nvSpPr>
          <p:cNvPr id="59" name="Google Shape;59;p12"/>
          <p:cNvSpPr txBox="1">
            <a:spLocks noGrp="1"/>
          </p:cNvSpPr>
          <p:nvPr>
            <p:ph type="ctrTitle"/>
          </p:nvPr>
        </p:nvSpPr>
        <p:spPr>
          <a:xfrm>
            <a:off x="404425" y="950679"/>
            <a:ext cx="4346330" cy="174994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3600" dirty="0" smtClean="0"/>
              <a:t>Hamiltonian</a:t>
            </a:r>
            <a:br>
              <a:rPr lang="en-US" sz="3600" dirty="0" smtClean="0"/>
            </a:br>
            <a:r>
              <a:rPr lang="en-US" sz="3600" dirty="0" smtClean="0"/>
              <a:t>-Cycle</a:t>
            </a:r>
            <a:endParaRPr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0" name="Google Shape;60;p12"/>
          <p:cNvSpPr txBox="1"/>
          <p:nvPr/>
        </p:nvSpPr>
        <p:spPr>
          <a:xfrm>
            <a:off x="314628" y="4788300"/>
            <a:ext cx="399600" cy="1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01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62" name="Google Shape;62;p12"/>
          <p:cNvSpPr/>
          <p:nvPr/>
        </p:nvSpPr>
        <p:spPr>
          <a:xfrm>
            <a:off x="5133805" y="3409950"/>
            <a:ext cx="1219200" cy="121919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2"/>
          <p:cNvSpPr/>
          <p:nvPr/>
        </p:nvSpPr>
        <p:spPr>
          <a:xfrm>
            <a:off x="7441602" y="1384379"/>
            <a:ext cx="1400232" cy="700707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4425" y="2609849"/>
            <a:ext cx="19537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arlow Medium" panose="020B0604020202020204" charset="0"/>
              </a:rPr>
              <a:t>Prepared By :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Barlow Medium" panose="020B0604020202020204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arlow Medium" panose="020B0604020202020204" charset="0"/>
              </a:rPr>
              <a:t>1705019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Barlow Medium" panose="020B0604020202020204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arlow Medium" panose="020B0604020202020204" charset="0"/>
              </a:rPr>
              <a:t>1705026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Barlow Medium" panose="020B0604020202020204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arlow Medium" panose="020B0604020202020204" charset="0"/>
              </a:rPr>
              <a:t>1705029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Barlow Medium" panose="020B0604020202020204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arlow Medium" panose="020B0604020202020204" charset="0"/>
              </a:rPr>
              <a:t>1705030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Barlow Medium" panose="020B0604020202020204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arlow Medium" panose="020B0604020202020204" charset="0"/>
              </a:rPr>
              <a:t>1705087</a:t>
            </a:r>
            <a:endParaRPr lang="en-US" sz="1600" dirty="0">
              <a:latin typeface="Barlow Medium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29"/>
          <p:cNvGrpSpPr/>
          <p:nvPr/>
        </p:nvGrpSpPr>
        <p:grpSpPr>
          <a:xfrm>
            <a:off x="-768525" y="-48199"/>
            <a:ext cx="5225404" cy="5225404"/>
            <a:chOff x="-1537049" y="-96399"/>
            <a:chExt cx="10450808" cy="10450808"/>
          </a:xfrm>
        </p:grpSpPr>
        <p:sp>
          <p:nvSpPr>
            <p:cNvPr id="489" name="Google Shape;489;p29"/>
            <p:cNvSpPr/>
            <p:nvPr/>
          </p:nvSpPr>
          <p:spPr>
            <a:xfrm>
              <a:off x="-1537049" y="-96399"/>
              <a:ext cx="10450808" cy="10450808"/>
            </a:xfrm>
            <a:custGeom>
              <a:avLst/>
              <a:gdLst/>
              <a:ahLst/>
              <a:cxnLst/>
              <a:rect l="l" t="t" r="r" b="b"/>
              <a:pathLst>
                <a:path w="10450808" h="10450808" extrusionOk="0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-1529802" y="9391176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-1529802" y="844243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-1529802" y="7493603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-1529802" y="6544865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-1529802" y="559612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-1529802" y="464738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-1529802" y="3698650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-1529802" y="2749912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-1529802" y="180107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-1529802" y="852339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7950525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700178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6052952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5104214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415547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320673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2257999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130926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36042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-58831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" name="Google Shape;510;p29"/>
          <p:cNvGrpSpPr/>
          <p:nvPr/>
        </p:nvGrpSpPr>
        <p:grpSpPr>
          <a:xfrm>
            <a:off x="2022225" y="1913392"/>
            <a:ext cx="5099518" cy="1499768"/>
            <a:chOff x="-14" y="285750"/>
            <a:chExt cx="13598714" cy="3999380"/>
          </a:xfrm>
        </p:grpSpPr>
        <p:sp>
          <p:nvSpPr>
            <p:cNvPr id="511" name="Google Shape;511;p29"/>
            <p:cNvSpPr txBox="1"/>
            <p:nvPr/>
          </p:nvSpPr>
          <p:spPr>
            <a:xfrm>
              <a:off x="0" y="285750"/>
              <a:ext cx="135987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5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Thank you!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12" name="Google Shape;512;p29"/>
            <p:cNvSpPr txBox="1"/>
            <p:nvPr/>
          </p:nvSpPr>
          <p:spPr>
            <a:xfrm>
              <a:off x="-14" y="3365904"/>
              <a:ext cx="13598701" cy="919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lvl="0" algn="ctr">
                <a:lnSpc>
                  <a:spcPct val="140012"/>
                </a:lnSpc>
              </a:pPr>
              <a:r>
                <a:rPr lang="en-US" sz="1600" dirty="0" smtClean="0"/>
                <a:t>I’m so grateful for your patience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13" name="Google Shape;513;p2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29"/>
          <p:cNvSpPr/>
          <p:nvPr/>
        </p:nvSpPr>
        <p:spPr>
          <a:xfrm rot="5400000">
            <a:off x="1412630" y="3399051"/>
            <a:ext cx="1219200" cy="1219197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29"/>
          <p:cNvSpPr/>
          <p:nvPr/>
        </p:nvSpPr>
        <p:spPr>
          <a:xfrm>
            <a:off x="7446365" y="514350"/>
            <a:ext cx="1400232" cy="700708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" name="Google Shape;521;p30"/>
          <p:cNvGrpSpPr/>
          <p:nvPr/>
        </p:nvGrpSpPr>
        <p:grpSpPr>
          <a:xfrm>
            <a:off x="1552863" y="514350"/>
            <a:ext cx="6972300" cy="976547"/>
            <a:chOff x="0" y="0"/>
            <a:chExt cx="18592800" cy="2604125"/>
          </a:xfrm>
        </p:grpSpPr>
        <p:sp>
          <p:nvSpPr>
            <p:cNvPr id="522" name="Google Shape;522;p30"/>
            <p:cNvSpPr txBox="1"/>
            <p:nvPr/>
          </p:nvSpPr>
          <p:spPr>
            <a:xfrm>
              <a:off x="0" y="0"/>
              <a:ext cx="18592800" cy="20190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100" b="1" u="none" dirty="0" smtClean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Team Members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23" name="Google Shape;523;p30"/>
            <p:cNvSpPr txBox="1"/>
            <p:nvPr/>
          </p:nvSpPr>
          <p:spPr>
            <a:xfrm>
              <a:off x="0" y="1947425"/>
              <a:ext cx="164298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552863" y="2351491"/>
            <a:ext cx="1258896" cy="2043169"/>
            <a:chOff x="1552863" y="2351491"/>
            <a:chExt cx="1258896" cy="2043169"/>
          </a:xfrm>
        </p:grpSpPr>
        <p:sp>
          <p:nvSpPr>
            <p:cNvPr id="526" name="Google Shape;526;p30"/>
            <p:cNvSpPr/>
            <p:nvPr/>
          </p:nvSpPr>
          <p:spPr>
            <a:xfrm>
              <a:off x="1633159" y="2351491"/>
              <a:ext cx="1083582" cy="1110556"/>
            </a:xfrm>
            <a:custGeom>
              <a:avLst/>
              <a:gdLst/>
              <a:ahLst/>
              <a:cxnLst/>
              <a:rect l="l" t="t" r="r" b="b"/>
              <a:pathLst>
                <a:path w="6350000" h="6349974" extrusionOk="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48659" r="-1339"/>
              </a:stretch>
            </a:blip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8" name="Google Shape;528;p30"/>
            <p:cNvGrpSpPr/>
            <p:nvPr/>
          </p:nvGrpSpPr>
          <p:grpSpPr>
            <a:xfrm>
              <a:off x="1552863" y="3788802"/>
              <a:ext cx="1258896" cy="605858"/>
              <a:chOff x="0" y="-19050"/>
              <a:chExt cx="3239700" cy="1554120"/>
            </a:xfrm>
          </p:grpSpPr>
          <p:sp>
            <p:nvSpPr>
              <p:cNvPr id="529" name="Google Shape;529;p30"/>
              <p:cNvSpPr txBox="1"/>
              <p:nvPr/>
            </p:nvSpPr>
            <p:spPr>
              <a:xfrm>
                <a:off x="0" y="-19050"/>
                <a:ext cx="3239700" cy="7105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 u="none" dirty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 </a:t>
                </a:r>
                <a:r>
                  <a:rPr lang="en" sz="1500" b="1" dirty="0" smtClean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Nakshi</a:t>
                </a:r>
                <a:endParaRPr sz="700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sp>
            <p:nvSpPr>
              <p:cNvPr id="530" name="Google Shape;530;p30"/>
              <p:cNvSpPr txBox="1"/>
              <p:nvPr/>
            </p:nvSpPr>
            <p:spPr>
              <a:xfrm>
                <a:off x="0" y="816629"/>
                <a:ext cx="3239700" cy="718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40014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 b="1" dirty="0" smtClean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1705019</a:t>
                </a:r>
                <a:endParaRPr sz="700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</p:grpSp>
      </p:grpSp>
      <p:sp>
        <p:nvSpPr>
          <p:cNvPr id="540" name="Google Shape;540;p30"/>
          <p:cNvSpPr/>
          <p:nvPr/>
        </p:nvSpPr>
        <p:spPr>
          <a:xfrm>
            <a:off x="0" y="0"/>
            <a:ext cx="95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" name="Google Shape;541;p30"/>
          <p:cNvGrpSpPr/>
          <p:nvPr/>
        </p:nvGrpSpPr>
        <p:grpSpPr>
          <a:xfrm>
            <a:off x="-944609" y="-4"/>
            <a:ext cx="1891805" cy="5180466"/>
            <a:chOff x="1026284" y="-180719"/>
            <a:chExt cx="3816432" cy="10450808"/>
          </a:xfrm>
        </p:grpSpPr>
        <p:sp>
          <p:nvSpPr>
            <p:cNvPr id="542" name="Google Shape;542;p30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30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30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grpSp>
        <p:nvGrpSpPr>
          <p:cNvPr id="41" name="Group 40"/>
          <p:cNvGrpSpPr/>
          <p:nvPr/>
        </p:nvGrpSpPr>
        <p:grpSpPr>
          <a:xfrm>
            <a:off x="2904899" y="2351491"/>
            <a:ext cx="1258896" cy="2043169"/>
            <a:chOff x="1552863" y="2351491"/>
            <a:chExt cx="1258896" cy="2043169"/>
          </a:xfrm>
        </p:grpSpPr>
        <p:sp>
          <p:nvSpPr>
            <p:cNvPr id="42" name="Google Shape;526;p30"/>
            <p:cNvSpPr/>
            <p:nvPr/>
          </p:nvSpPr>
          <p:spPr>
            <a:xfrm>
              <a:off x="1633159" y="2351491"/>
              <a:ext cx="1083582" cy="1110556"/>
            </a:xfrm>
            <a:custGeom>
              <a:avLst/>
              <a:gdLst/>
              <a:ahLst/>
              <a:cxnLst/>
              <a:rect l="l" t="t" r="r" b="b"/>
              <a:pathLst>
                <a:path w="6350000" h="6349974" extrusionOk="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48659" r="-1339"/>
              </a:stretch>
            </a:blip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" name="Google Shape;528;p30"/>
            <p:cNvGrpSpPr/>
            <p:nvPr/>
          </p:nvGrpSpPr>
          <p:grpSpPr>
            <a:xfrm>
              <a:off x="1552863" y="3788802"/>
              <a:ext cx="1258896" cy="605858"/>
              <a:chOff x="0" y="-19050"/>
              <a:chExt cx="3239700" cy="1554120"/>
            </a:xfrm>
          </p:grpSpPr>
          <p:sp>
            <p:nvSpPr>
              <p:cNvPr id="44" name="Google Shape;529;p30"/>
              <p:cNvSpPr txBox="1"/>
              <p:nvPr/>
            </p:nvSpPr>
            <p:spPr>
              <a:xfrm>
                <a:off x="0" y="-19050"/>
                <a:ext cx="3239700" cy="7105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 u="none" dirty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 </a:t>
                </a:r>
                <a:r>
                  <a:rPr lang="en" sz="1500" b="1" dirty="0" smtClean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Rakin</a:t>
                </a:r>
                <a:endParaRPr sz="700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sp>
            <p:nvSpPr>
              <p:cNvPr id="45" name="Google Shape;530;p30"/>
              <p:cNvSpPr txBox="1"/>
              <p:nvPr/>
            </p:nvSpPr>
            <p:spPr>
              <a:xfrm>
                <a:off x="0" y="816629"/>
                <a:ext cx="3239700" cy="718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lvl="0" algn="ctr">
                  <a:lnSpc>
                    <a:spcPct val="140014"/>
                  </a:lnSpc>
                </a:pPr>
                <a:r>
                  <a:rPr lang="en" sz="1300" b="1" dirty="0" smtClean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1705026</a:t>
                </a:r>
                <a:endParaRPr lang="en" sz="700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</p:grpSp>
      </p:grpSp>
      <p:grpSp>
        <p:nvGrpSpPr>
          <p:cNvPr id="46" name="Group 45"/>
          <p:cNvGrpSpPr/>
          <p:nvPr/>
        </p:nvGrpSpPr>
        <p:grpSpPr>
          <a:xfrm>
            <a:off x="7266267" y="2351491"/>
            <a:ext cx="1258896" cy="2043169"/>
            <a:chOff x="1552863" y="2351491"/>
            <a:chExt cx="1258896" cy="2043169"/>
          </a:xfrm>
        </p:grpSpPr>
        <p:sp>
          <p:nvSpPr>
            <p:cNvPr id="47" name="Google Shape;526;p30"/>
            <p:cNvSpPr/>
            <p:nvPr/>
          </p:nvSpPr>
          <p:spPr>
            <a:xfrm>
              <a:off x="1633159" y="2351491"/>
              <a:ext cx="1083582" cy="1110556"/>
            </a:xfrm>
            <a:custGeom>
              <a:avLst/>
              <a:gdLst/>
              <a:ahLst/>
              <a:cxnLst/>
              <a:rect l="l" t="t" r="r" b="b"/>
              <a:pathLst>
                <a:path w="6350000" h="6349974" extrusionOk="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48659" r="-1339"/>
              </a:stretch>
            </a:blip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" name="Google Shape;528;p30"/>
            <p:cNvGrpSpPr/>
            <p:nvPr/>
          </p:nvGrpSpPr>
          <p:grpSpPr>
            <a:xfrm>
              <a:off x="1552863" y="3788802"/>
              <a:ext cx="1258896" cy="605858"/>
              <a:chOff x="0" y="-19050"/>
              <a:chExt cx="3239700" cy="1554120"/>
            </a:xfrm>
          </p:grpSpPr>
          <p:sp>
            <p:nvSpPr>
              <p:cNvPr id="49" name="Google Shape;529;p30"/>
              <p:cNvSpPr txBox="1"/>
              <p:nvPr/>
            </p:nvSpPr>
            <p:spPr>
              <a:xfrm>
                <a:off x="0" y="-19050"/>
                <a:ext cx="3239700" cy="7105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 u="none" dirty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 </a:t>
                </a:r>
                <a:r>
                  <a:rPr lang="en" sz="1500" b="1" dirty="0" smtClean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Fahmid</a:t>
                </a:r>
                <a:endParaRPr sz="700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sp>
            <p:nvSpPr>
              <p:cNvPr id="50" name="Google Shape;530;p30"/>
              <p:cNvSpPr txBox="1"/>
              <p:nvPr/>
            </p:nvSpPr>
            <p:spPr>
              <a:xfrm>
                <a:off x="0" y="816629"/>
                <a:ext cx="3239700" cy="718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40014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 b="1" dirty="0" smtClean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1705087</a:t>
                </a:r>
                <a:endParaRPr sz="700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</p:grpSp>
      </p:grpSp>
      <p:grpSp>
        <p:nvGrpSpPr>
          <p:cNvPr id="51" name="Group 50"/>
          <p:cNvGrpSpPr/>
          <p:nvPr/>
        </p:nvGrpSpPr>
        <p:grpSpPr>
          <a:xfrm>
            <a:off x="4341389" y="2354557"/>
            <a:ext cx="1258896" cy="2043169"/>
            <a:chOff x="1552863" y="2351491"/>
            <a:chExt cx="1258896" cy="2043169"/>
          </a:xfrm>
        </p:grpSpPr>
        <p:sp>
          <p:nvSpPr>
            <p:cNvPr id="52" name="Google Shape;526;p30"/>
            <p:cNvSpPr/>
            <p:nvPr/>
          </p:nvSpPr>
          <p:spPr>
            <a:xfrm>
              <a:off x="1633159" y="2351491"/>
              <a:ext cx="1083582" cy="1110556"/>
            </a:xfrm>
            <a:custGeom>
              <a:avLst/>
              <a:gdLst/>
              <a:ahLst/>
              <a:cxnLst/>
              <a:rect l="l" t="t" r="r" b="b"/>
              <a:pathLst>
                <a:path w="6350000" h="6349974" extrusionOk="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48659" r="-1339"/>
              </a:stretch>
            </a:blip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" name="Google Shape;528;p30"/>
            <p:cNvGrpSpPr/>
            <p:nvPr/>
          </p:nvGrpSpPr>
          <p:grpSpPr>
            <a:xfrm>
              <a:off x="1552863" y="3788802"/>
              <a:ext cx="1258896" cy="605858"/>
              <a:chOff x="0" y="-19050"/>
              <a:chExt cx="3239700" cy="1554120"/>
            </a:xfrm>
          </p:grpSpPr>
          <p:sp>
            <p:nvSpPr>
              <p:cNvPr id="54" name="Google Shape;529;p30"/>
              <p:cNvSpPr txBox="1"/>
              <p:nvPr/>
            </p:nvSpPr>
            <p:spPr>
              <a:xfrm>
                <a:off x="0" y="-19050"/>
                <a:ext cx="3239700" cy="7105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 u="none" dirty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 </a:t>
                </a:r>
                <a:r>
                  <a:rPr lang="en" sz="1500" b="1" dirty="0" smtClean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Dristy</a:t>
                </a:r>
                <a:endParaRPr sz="700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sp>
            <p:nvSpPr>
              <p:cNvPr id="55" name="Google Shape;530;p30"/>
              <p:cNvSpPr txBox="1"/>
              <p:nvPr/>
            </p:nvSpPr>
            <p:spPr>
              <a:xfrm>
                <a:off x="0" y="816629"/>
                <a:ext cx="3239700" cy="718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lvl="0" algn="ctr">
                  <a:lnSpc>
                    <a:spcPct val="140014"/>
                  </a:lnSpc>
                </a:pPr>
                <a:r>
                  <a:rPr lang="en" sz="1300" b="1" dirty="0" smtClean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1705029</a:t>
                </a:r>
                <a:endParaRPr lang="en" sz="700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</p:grpSp>
      </p:grpSp>
      <p:grpSp>
        <p:nvGrpSpPr>
          <p:cNvPr id="56" name="Group 55"/>
          <p:cNvGrpSpPr/>
          <p:nvPr/>
        </p:nvGrpSpPr>
        <p:grpSpPr>
          <a:xfrm>
            <a:off x="5837727" y="2358676"/>
            <a:ext cx="1258896" cy="2043169"/>
            <a:chOff x="1552863" y="2351491"/>
            <a:chExt cx="1258896" cy="2043169"/>
          </a:xfrm>
        </p:grpSpPr>
        <p:sp>
          <p:nvSpPr>
            <p:cNvPr id="57" name="Google Shape;526;p30"/>
            <p:cNvSpPr/>
            <p:nvPr/>
          </p:nvSpPr>
          <p:spPr>
            <a:xfrm>
              <a:off x="1633159" y="2351491"/>
              <a:ext cx="1083582" cy="1110556"/>
            </a:xfrm>
            <a:custGeom>
              <a:avLst/>
              <a:gdLst/>
              <a:ahLst/>
              <a:cxnLst/>
              <a:rect l="l" t="t" r="r" b="b"/>
              <a:pathLst>
                <a:path w="6350000" h="6349974" extrusionOk="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48659" r="-1339"/>
              </a:stretch>
            </a:blip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" name="Google Shape;528;p30"/>
            <p:cNvGrpSpPr/>
            <p:nvPr/>
          </p:nvGrpSpPr>
          <p:grpSpPr>
            <a:xfrm>
              <a:off x="1552863" y="3788802"/>
              <a:ext cx="1258896" cy="605858"/>
              <a:chOff x="0" y="-19050"/>
              <a:chExt cx="3239700" cy="1554120"/>
            </a:xfrm>
          </p:grpSpPr>
          <p:sp>
            <p:nvSpPr>
              <p:cNvPr id="59" name="Google Shape;529;p30"/>
              <p:cNvSpPr txBox="1"/>
              <p:nvPr/>
            </p:nvSpPr>
            <p:spPr>
              <a:xfrm>
                <a:off x="0" y="-19050"/>
                <a:ext cx="3239700" cy="7105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 u="none" dirty="0" smtClean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 Joy</a:t>
                </a:r>
                <a:endParaRPr sz="700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sp>
            <p:nvSpPr>
              <p:cNvPr id="60" name="Google Shape;530;p30"/>
              <p:cNvSpPr txBox="1"/>
              <p:nvPr/>
            </p:nvSpPr>
            <p:spPr>
              <a:xfrm>
                <a:off x="0" y="816629"/>
                <a:ext cx="3239700" cy="718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lvl="0" algn="ctr">
                  <a:lnSpc>
                    <a:spcPct val="140014"/>
                  </a:lnSpc>
                </a:pPr>
                <a:r>
                  <a:rPr lang="en" sz="1300" b="1" dirty="0" smtClean="0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1705030</a:t>
                </a:r>
                <a:endParaRPr lang="en" sz="700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6160" y="2316724"/>
            <a:ext cx="1157579" cy="11453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5859" y="2316724"/>
            <a:ext cx="1117078" cy="11453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1156" y="2292234"/>
            <a:ext cx="1095571" cy="117699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0337" y="2316724"/>
            <a:ext cx="1204826" cy="11959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36299" y="2316724"/>
            <a:ext cx="1057268" cy="11453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History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1026" name="Picture 2" descr="https://o.remove.bg/downloads/9f1451a6-3ea5-4982-bbc1-dda546683eb9/image-removebg-previe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348" y="1576010"/>
            <a:ext cx="4302907" cy="3040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109;p15"/>
          <p:cNvSpPr/>
          <p:nvPr/>
        </p:nvSpPr>
        <p:spPr>
          <a:xfrm>
            <a:off x="8420029" y="245708"/>
            <a:ext cx="1447657" cy="1447657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Frame 7"/>
          <p:cNvSpPr/>
          <p:nvPr/>
        </p:nvSpPr>
        <p:spPr>
          <a:xfrm>
            <a:off x="6754624" y="3944874"/>
            <a:ext cx="1715608" cy="343861"/>
          </a:xfrm>
          <a:prstGeom prst="frame">
            <a:avLst>
              <a:gd name="adj1" fmla="val 0"/>
            </a:avLst>
          </a:prstGeom>
          <a:solidFill>
            <a:srgbClr val="FF000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633073" y="1257059"/>
            <a:ext cx="3877138" cy="3124122"/>
            <a:chOff x="4661845" y="1285794"/>
            <a:chExt cx="3877138" cy="3124122"/>
          </a:xfrm>
        </p:grpSpPr>
        <p:pic>
          <p:nvPicPr>
            <p:cNvPr id="1028" name="Picture 4" descr="https://o.remove.bg/downloads/705a40b7-4613-45c5-ad41-26e76e688834/image-removebg-preview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61845" y="1500383"/>
              <a:ext cx="3877138" cy="2909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https://o.remove.bg/downloads/e5036a81-93de-4d71-b68c-3c47b0c0a038/image-removebg-preview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66745" y="1285794"/>
              <a:ext cx="2027713" cy="753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31951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9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147" name="Google Shape;147;p19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5" name="Google Shape;165;p19"/>
          <p:cNvSpPr/>
          <p:nvPr/>
        </p:nvSpPr>
        <p:spPr>
          <a:xfrm>
            <a:off x="1563185" y="3363592"/>
            <a:ext cx="1268700" cy="118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369100" y="1294000"/>
            <a:ext cx="1280160" cy="128015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2050" name="Picture 2" descr="https://o.remove.bg/downloads/a36dbc2f-67b9-4c17-81f9-9c7c072e9837/image-removebg-previe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348" y="675921"/>
            <a:ext cx="5743340" cy="1751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4475747" y="2574156"/>
            <a:ext cx="2706376" cy="2153941"/>
            <a:chOff x="4771380" y="2559693"/>
            <a:chExt cx="2706376" cy="2153941"/>
          </a:xfrm>
        </p:grpSpPr>
        <p:pic>
          <p:nvPicPr>
            <p:cNvPr id="2052" name="Picture 4" descr="https://o.remove.bg/downloads/c4200676-d41a-41eb-b9be-5f1a9ed77562/image-removebg-preview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71380" y="2559693"/>
              <a:ext cx="2706376" cy="21539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7" name="Straight Connector 6"/>
            <p:cNvCxnSpPr/>
            <p:nvPr/>
          </p:nvCxnSpPr>
          <p:spPr>
            <a:xfrm>
              <a:off x="5094514" y="2873829"/>
              <a:ext cx="804397" cy="36369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/>
          <p:cNvSpPr/>
          <p:nvPr/>
        </p:nvSpPr>
        <p:spPr>
          <a:xfrm>
            <a:off x="7246881" y="3124992"/>
            <a:ext cx="14035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Red Edges are in path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4818479" y="720825"/>
            <a:ext cx="3899259" cy="3012402"/>
            <a:chOff x="4818479" y="720825"/>
            <a:chExt cx="3899259" cy="3012402"/>
          </a:xfrm>
        </p:grpSpPr>
        <p:grpSp>
          <p:nvGrpSpPr>
            <p:cNvPr id="19" name="Group 18"/>
            <p:cNvGrpSpPr/>
            <p:nvPr/>
          </p:nvGrpSpPr>
          <p:grpSpPr>
            <a:xfrm>
              <a:off x="4818479" y="720825"/>
              <a:ext cx="3899259" cy="3012402"/>
              <a:chOff x="4818479" y="720825"/>
              <a:chExt cx="3899259" cy="3012402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5269621" y="720825"/>
                <a:ext cx="3448117" cy="3012402"/>
                <a:chOff x="5269621" y="720825"/>
                <a:chExt cx="3448117" cy="3012402"/>
              </a:xfrm>
            </p:grpSpPr>
            <p:sp>
              <p:nvSpPr>
                <p:cNvPr id="34" name="Right Arrow 33"/>
                <p:cNvSpPr/>
                <p:nvPr/>
              </p:nvSpPr>
              <p:spPr>
                <a:xfrm rot="6909956">
                  <a:off x="5197128" y="2759684"/>
                  <a:ext cx="402199" cy="257214"/>
                </a:xfrm>
                <a:prstGeom prst="rightArrow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9" name="Picture 8"/>
                <p:cNvPicPr>
                  <a:picLocks noChangeAspect="1"/>
                </p:cNvPicPr>
                <p:nvPr/>
              </p:nvPicPr>
              <p:blipFill rotWithShape="1">
                <a:blip r:embed="rId5"/>
                <a:srcRect r="17677"/>
                <a:stretch/>
              </p:blipFill>
              <p:spPr>
                <a:xfrm>
                  <a:off x="5383273" y="720825"/>
                  <a:ext cx="1196282" cy="573175"/>
                </a:xfrm>
                <a:prstGeom prst="rect">
                  <a:avLst/>
                </a:prstGeom>
              </p:spPr>
            </p:pic>
            <p:pic>
              <p:nvPicPr>
                <p:cNvPr id="37" name="Picture 36"/>
                <p:cNvPicPr>
                  <a:picLocks noChangeAspect="1"/>
                </p:cNvPicPr>
                <p:nvPr/>
              </p:nvPicPr>
              <p:blipFill rotWithShape="1">
                <a:blip r:embed="rId5"/>
                <a:srcRect t="1" r="17667" b="5133"/>
                <a:stretch/>
              </p:blipFill>
              <p:spPr>
                <a:xfrm>
                  <a:off x="8208974" y="1558926"/>
                  <a:ext cx="508764" cy="242373"/>
                </a:xfrm>
                <a:prstGeom prst="rect">
                  <a:avLst/>
                </a:prstGeom>
              </p:spPr>
            </p:pic>
            <p:pic>
              <p:nvPicPr>
                <p:cNvPr id="39" name="Picture 38"/>
                <p:cNvPicPr>
                  <a:picLocks noChangeAspect="1"/>
                </p:cNvPicPr>
                <p:nvPr/>
              </p:nvPicPr>
              <p:blipFill rotWithShape="1">
                <a:blip r:embed="rId5"/>
                <a:srcRect r="17579" b="-1239"/>
                <a:stretch/>
              </p:blipFill>
              <p:spPr>
                <a:xfrm>
                  <a:off x="7997617" y="3474573"/>
                  <a:ext cx="541366" cy="258654"/>
                </a:xfrm>
                <a:prstGeom prst="rect">
                  <a:avLst/>
                </a:prstGeom>
              </p:spPr>
            </p:pic>
          </p:grpSp>
          <p:cxnSp>
            <p:nvCxnSpPr>
              <p:cNvPr id="12" name="Straight Connector 11"/>
              <p:cNvCxnSpPr/>
              <p:nvPr/>
            </p:nvCxnSpPr>
            <p:spPr>
              <a:xfrm>
                <a:off x="4818479" y="2910001"/>
                <a:ext cx="781664" cy="341982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50" name="Picture 49"/>
            <p:cNvPicPr>
              <a:picLocks noChangeAspect="1"/>
            </p:cNvPicPr>
            <p:nvPr/>
          </p:nvPicPr>
          <p:blipFill rotWithShape="1">
            <a:blip r:embed="rId5"/>
            <a:srcRect r="18343" b="2609"/>
            <a:stretch/>
          </p:blipFill>
          <p:spPr>
            <a:xfrm>
              <a:off x="5335146" y="1817312"/>
              <a:ext cx="453762" cy="233532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648239" y="334045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4400" dirty="0" smtClean="0"/>
              <a:t>Hamiltonian </a:t>
            </a:r>
            <a:r>
              <a:rPr lang="en" dirty="0" smtClean="0">
                <a:solidFill>
                  <a:srgbClr val="92D050"/>
                </a:solidFill>
              </a:rPr>
              <a:t>Definations</a:t>
            </a:r>
            <a:endParaRPr dirty="0"/>
          </a:p>
        </p:txBody>
      </p:sp>
      <p:sp>
        <p:nvSpPr>
          <p:cNvPr id="122" name="Google Shape;122;p16"/>
          <p:cNvSpPr txBox="1"/>
          <p:nvPr/>
        </p:nvSpPr>
        <p:spPr>
          <a:xfrm>
            <a:off x="1766535" y="1937829"/>
            <a:ext cx="6313249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A graph that contains a Hamiltonian path is called </a:t>
            </a:r>
            <a:r>
              <a:rPr lang="en-US" sz="1600" dirty="0">
                <a:solidFill>
                  <a:srgbClr val="EC7614"/>
                </a:solidFill>
              </a:rPr>
              <a:t>a traceable graph</a:t>
            </a:r>
            <a:r>
              <a:rPr lang="en-US" sz="1600" dirty="0"/>
              <a:t>.</a:t>
            </a:r>
            <a:endParaRPr sz="700" dirty="0">
              <a:solidFill>
                <a:srgbClr val="EC7614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766535" y="2525477"/>
            <a:ext cx="660954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A graph is </a:t>
            </a:r>
            <a:r>
              <a:rPr lang="en-US" sz="1600" dirty="0">
                <a:solidFill>
                  <a:srgbClr val="EC7614"/>
                </a:solidFill>
              </a:rPr>
              <a:t>Hamiltonian-connected</a:t>
            </a:r>
            <a:r>
              <a:rPr lang="en-US" sz="1600" dirty="0"/>
              <a:t> if for every pair of vertices there is a Hamiltonian path between the two vertices.</a:t>
            </a:r>
            <a:endParaRPr sz="700" dirty="0">
              <a:solidFill>
                <a:srgbClr val="EC7614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766535" y="1169827"/>
            <a:ext cx="5310114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A </a:t>
            </a:r>
            <a:r>
              <a:rPr lang="en-US" sz="1600" dirty="0">
                <a:solidFill>
                  <a:srgbClr val="EC7614"/>
                </a:solidFill>
              </a:rPr>
              <a:t>Hamiltonian path or traceable path </a:t>
            </a:r>
            <a:r>
              <a:rPr lang="en-US" sz="1600" dirty="0"/>
              <a:t>is a path that visits each vertex exactly once.</a:t>
            </a:r>
            <a:endParaRPr sz="700" dirty="0">
              <a:solidFill>
                <a:srgbClr val="EC7614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grpSp>
        <p:nvGrpSpPr>
          <p:cNvPr id="36" name="Google Shape;435;p26"/>
          <p:cNvGrpSpPr/>
          <p:nvPr/>
        </p:nvGrpSpPr>
        <p:grpSpPr>
          <a:xfrm>
            <a:off x="1096175" y="1354438"/>
            <a:ext cx="421346" cy="427850"/>
            <a:chOff x="16062331" y="8061331"/>
            <a:chExt cx="1196969" cy="1196969"/>
          </a:xfrm>
        </p:grpSpPr>
        <p:sp>
          <p:nvSpPr>
            <p:cNvPr id="37" name="Google Shape;436;p26"/>
            <p:cNvSpPr/>
            <p:nvPr/>
          </p:nvSpPr>
          <p:spPr>
            <a:xfrm>
              <a:off x="16295102" y="8294109"/>
              <a:ext cx="731418" cy="731418"/>
            </a:xfrm>
            <a:custGeom>
              <a:avLst/>
              <a:gdLst/>
              <a:ahLst/>
              <a:cxnLst/>
              <a:rect l="l" t="t" r="r" b="b"/>
              <a:pathLst>
                <a:path w="731418" h="731418" extrusionOk="0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437;p26"/>
            <p:cNvSpPr/>
            <p:nvPr/>
          </p:nvSpPr>
          <p:spPr>
            <a:xfrm>
              <a:off x="16444772" y="8443774"/>
              <a:ext cx="432081" cy="432081"/>
            </a:xfrm>
            <a:custGeom>
              <a:avLst/>
              <a:gdLst/>
              <a:ahLst/>
              <a:cxnLst/>
              <a:rect l="l" t="t" r="r" b="b"/>
              <a:pathLst>
                <a:path w="432081" h="432081" extrusionOk="0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438;p26"/>
            <p:cNvSpPr/>
            <p:nvPr/>
          </p:nvSpPr>
          <p:spPr>
            <a:xfrm>
              <a:off x="16062331" y="8061331"/>
              <a:ext cx="1196969" cy="1196969"/>
            </a:xfrm>
            <a:custGeom>
              <a:avLst/>
              <a:gdLst/>
              <a:ahLst/>
              <a:cxnLst/>
              <a:rect l="l" t="t" r="r" b="b"/>
              <a:pathLst>
                <a:path w="1196969" h="1196969" extrusionOk="0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" name="Google Shape;435;p26"/>
          <p:cNvGrpSpPr/>
          <p:nvPr/>
        </p:nvGrpSpPr>
        <p:grpSpPr>
          <a:xfrm>
            <a:off x="1140784" y="4503800"/>
            <a:ext cx="421346" cy="427850"/>
            <a:chOff x="16062331" y="8061331"/>
            <a:chExt cx="1196969" cy="1196969"/>
          </a:xfrm>
        </p:grpSpPr>
        <p:sp>
          <p:nvSpPr>
            <p:cNvPr id="41" name="Google Shape;436;p26"/>
            <p:cNvSpPr/>
            <p:nvPr/>
          </p:nvSpPr>
          <p:spPr>
            <a:xfrm>
              <a:off x="16295102" y="8294109"/>
              <a:ext cx="731418" cy="731418"/>
            </a:xfrm>
            <a:custGeom>
              <a:avLst/>
              <a:gdLst/>
              <a:ahLst/>
              <a:cxnLst/>
              <a:rect l="l" t="t" r="r" b="b"/>
              <a:pathLst>
                <a:path w="731418" h="731418" extrusionOk="0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37;p26"/>
            <p:cNvSpPr/>
            <p:nvPr/>
          </p:nvSpPr>
          <p:spPr>
            <a:xfrm>
              <a:off x="16444772" y="8443774"/>
              <a:ext cx="432081" cy="432081"/>
            </a:xfrm>
            <a:custGeom>
              <a:avLst/>
              <a:gdLst/>
              <a:ahLst/>
              <a:cxnLst/>
              <a:rect l="l" t="t" r="r" b="b"/>
              <a:pathLst>
                <a:path w="432081" h="432081" extrusionOk="0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8;p26"/>
            <p:cNvSpPr/>
            <p:nvPr/>
          </p:nvSpPr>
          <p:spPr>
            <a:xfrm>
              <a:off x="16062331" y="8061331"/>
              <a:ext cx="1196969" cy="1196969"/>
            </a:xfrm>
            <a:custGeom>
              <a:avLst/>
              <a:gdLst/>
              <a:ahLst/>
              <a:cxnLst/>
              <a:rect l="l" t="t" r="r" b="b"/>
              <a:pathLst>
                <a:path w="1196969" h="1196969" extrusionOk="0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" name="Google Shape;435;p26"/>
          <p:cNvGrpSpPr/>
          <p:nvPr/>
        </p:nvGrpSpPr>
        <p:grpSpPr>
          <a:xfrm>
            <a:off x="1117100" y="2595924"/>
            <a:ext cx="421346" cy="427850"/>
            <a:chOff x="16062331" y="8061331"/>
            <a:chExt cx="1196969" cy="1196969"/>
          </a:xfrm>
        </p:grpSpPr>
        <p:sp>
          <p:nvSpPr>
            <p:cNvPr id="49" name="Google Shape;436;p26"/>
            <p:cNvSpPr/>
            <p:nvPr/>
          </p:nvSpPr>
          <p:spPr>
            <a:xfrm>
              <a:off x="16295102" y="8294109"/>
              <a:ext cx="731418" cy="731418"/>
            </a:xfrm>
            <a:custGeom>
              <a:avLst/>
              <a:gdLst/>
              <a:ahLst/>
              <a:cxnLst/>
              <a:rect l="l" t="t" r="r" b="b"/>
              <a:pathLst>
                <a:path w="731418" h="731418" extrusionOk="0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437;p26"/>
            <p:cNvSpPr/>
            <p:nvPr/>
          </p:nvSpPr>
          <p:spPr>
            <a:xfrm>
              <a:off x="16444772" y="8443774"/>
              <a:ext cx="432081" cy="432081"/>
            </a:xfrm>
            <a:custGeom>
              <a:avLst/>
              <a:gdLst/>
              <a:ahLst/>
              <a:cxnLst/>
              <a:rect l="l" t="t" r="r" b="b"/>
              <a:pathLst>
                <a:path w="432081" h="432081" extrusionOk="0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438;p26"/>
            <p:cNvSpPr/>
            <p:nvPr/>
          </p:nvSpPr>
          <p:spPr>
            <a:xfrm>
              <a:off x="16062331" y="8061331"/>
              <a:ext cx="1196969" cy="1196969"/>
            </a:xfrm>
            <a:custGeom>
              <a:avLst/>
              <a:gdLst/>
              <a:ahLst/>
              <a:cxnLst/>
              <a:rect l="l" t="t" r="r" b="b"/>
              <a:pathLst>
                <a:path w="1196969" h="1196969" extrusionOk="0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" name="Google Shape;124;p16"/>
          <p:cNvSpPr txBox="1"/>
          <p:nvPr/>
        </p:nvSpPr>
        <p:spPr>
          <a:xfrm>
            <a:off x="1766535" y="4508697"/>
            <a:ext cx="6796486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A graph that contains a Hamiltonian cycle is called a </a:t>
            </a:r>
            <a:r>
              <a:rPr lang="en-US" sz="1600" dirty="0">
                <a:solidFill>
                  <a:srgbClr val="EC7614"/>
                </a:solidFill>
              </a:rPr>
              <a:t>Hamiltonian graph</a:t>
            </a:r>
            <a:r>
              <a:rPr lang="en-US" sz="1600" dirty="0"/>
              <a:t>.</a:t>
            </a:r>
            <a:endParaRPr lang="en-US" sz="700" dirty="0">
              <a:solidFill>
                <a:srgbClr val="EC7614"/>
              </a:solidFill>
            </a:endParaRPr>
          </a:p>
        </p:txBody>
      </p:sp>
      <p:sp>
        <p:nvSpPr>
          <p:cNvPr id="68" name="Google Shape;124;p16"/>
          <p:cNvSpPr txBox="1"/>
          <p:nvPr/>
        </p:nvSpPr>
        <p:spPr>
          <a:xfrm>
            <a:off x="1766535" y="3330756"/>
            <a:ext cx="7072174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A </a:t>
            </a:r>
            <a:r>
              <a:rPr lang="en-US" sz="1600" dirty="0">
                <a:solidFill>
                  <a:srgbClr val="EC7614"/>
                </a:solidFill>
              </a:rPr>
              <a:t>Hamiltonian cycle, Hamiltonian circuit, vertex tour or graph cycle</a:t>
            </a:r>
            <a:r>
              <a:rPr lang="en-US" sz="1600" dirty="0"/>
              <a:t> is a cycle that visits each vertex exactly once (except for the vertex that is both the start and end, which is visited twice).</a:t>
            </a:r>
            <a:endParaRPr sz="700" dirty="0">
              <a:solidFill>
                <a:srgbClr val="EC7614"/>
              </a:solidFill>
            </a:endParaRPr>
          </a:p>
        </p:txBody>
      </p:sp>
      <p:grpSp>
        <p:nvGrpSpPr>
          <p:cNvPr id="69" name="Google Shape;423;p26"/>
          <p:cNvGrpSpPr/>
          <p:nvPr/>
        </p:nvGrpSpPr>
        <p:grpSpPr>
          <a:xfrm>
            <a:off x="1140784" y="1939258"/>
            <a:ext cx="373979" cy="389120"/>
            <a:chOff x="14329211" y="8061331"/>
            <a:chExt cx="1191720" cy="1196969"/>
          </a:xfrm>
        </p:grpSpPr>
        <p:sp>
          <p:nvSpPr>
            <p:cNvPr id="70" name="Google Shape;424;p26"/>
            <p:cNvSpPr/>
            <p:nvPr/>
          </p:nvSpPr>
          <p:spPr>
            <a:xfrm>
              <a:off x="14329211" y="8061331"/>
              <a:ext cx="1191720" cy="1196969"/>
            </a:xfrm>
            <a:custGeom>
              <a:avLst/>
              <a:gdLst/>
              <a:ahLst/>
              <a:cxnLst/>
              <a:rect l="l" t="t" r="r" b="b"/>
              <a:pathLst>
                <a:path w="1191720" h="1196969" extrusionOk="0">
                  <a:moveTo>
                    <a:pt x="1098645" y="1196969"/>
                  </a:moveTo>
                  <a:lnTo>
                    <a:pt x="93083" y="1196969"/>
                  </a:lnTo>
                  <a:cubicBezTo>
                    <a:pt x="41753" y="1196969"/>
                    <a:pt x="0" y="1155231"/>
                    <a:pt x="0" y="1103920"/>
                  </a:cubicBezTo>
                  <a:lnTo>
                    <a:pt x="0" y="93042"/>
                  </a:lnTo>
                  <a:cubicBezTo>
                    <a:pt x="0" y="41738"/>
                    <a:pt x="41753" y="0"/>
                    <a:pt x="93083" y="0"/>
                  </a:cubicBezTo>
                  <a:lnTo>
                    <a:pt x="1098645" y="0"/>
                  </a:lnTo>
                  <a:cubicBezTo>
                    <a:pt x="1149967" y="0"/>
                    <a:pt x="1191721" y="41738"/>
                    <a:pt x="1191721" y="93042"/>
                  </a:cubicBezTo>
                  <a:lnTo>
                    <a:pt x="1191721" y="1103920"/>
                  </a:lnTo>
                  <a:cubicBezTo>
                    <a:pt x="1191721" y="1155231"/>
                    <a:pt x="1149967" y="1196969"/>
                    <a:pt x="1098645" y="1196969"/>
                  </a:cubicBezTo>
                  <a:close/>
                  <a:moveTo>
                    <a:pt x="93083" y="29614"/>
                  </a:moveTo>
                  <a:cubicBezTo>
                    <a:pt x="58092" y="29614"/>
                    <a:pt x="29625" y="58071"/>
                    <a:pt x="29625" y="93042"/>
                  </a:cubicBezTo>
                  <a:lnTo>
                    <a:pt x="29625" y="1103920"/>
                  </a:lnTo>
                  <a:cubicBezTo>
                    <a:pt x="29625" y="1138898"/>
                    <a:pt x="58092" y="1167355"/>
                    <a:pt x="93083" y="1167355"/>
                  </a:cubicBezTo>
                  <a:lnTo>
                    <a:pt x="1098645" y="1167355"/>
                  </a:lnTo>
                  <a:cubicBezTo>
                    <a:pt x="1133629" y="1167355"/>
                    <a:pt x="1162096" y="1138898"/>
                    <a:pt x="1162096" y="1103920"/>
                  </a:cubicBezTo>
                  <a:lnTo>
                    <a:pt x="1162096" y="93042"/>
                  </a:lnTo>
                  <a:cubicBezTo>
                    <a:pt x="1162096" y="58071"/>
                    <a:pt x="1133629" y="29614"/>
                    <a:pt x="1098645" y="29614"/>
                  </a:cubicBezTo>
                  <a:lnTo>
                    <a:pt x="93083" y="296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425;p26"/>
            <p:cNvSpPr/>
            <p:nvPr/>
          </p:nvSpPr>
          <p:spPr>
            <a:xfrm>
              <a:off x="14561713" y="8767181"/>
              <a:ext cx="173463" cy="233061"/>
            </a:xfrm>
            <a:custGeom>
              <a:avLst/>
              <a:gdLst/>
              <a:ahLst/>
              <a:cxnLst/>
              <a:rect l="l" t="t" r="r" b="b"/>
              <a:pathLst>
                <a:path w="173463" h="233061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233062"/>
                  </a:lnTo>
                  <a:lnTo>
                    <a:pt x="0" y="2330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426;p26"/>
            <p:cNvSpPr/>
            <p:nvPr/>
          </p:nvSpPr>
          <p:spPr>
            <a:xfrm rot="10800000">
              <a:off x="15122178" y="8268818"/>
              <a:ext cx="173463" cy="731424"/>
            </a:xfrm>
            <a:custGeom>
              <a:avLst/>
              <a:gdLst/>
              <a:ahLst/>
              <a:cxnLst/>
              <a:rect l="l" t="t" r="r" b="b"/>
              <a:pathLst>
                <a:path w="173463" h="73142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731425"/>
                  </a:lnTo>
                  <a:lnTo>
                    <a:pt x="0" y="7314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427;p26"/>
            <p:cNvSpPr/>
            <p:nvPr/>
          </p:nvSpPr>
          <p:spPr>
            <a:xfrm>
              <a:off x="14841947" y="8525608"/>
              <a:ext cx="173463" cy="474634"/>
            </a:xfrm>
            <a:custGeom>
              <a:avLst/>
              <a:gdLst/>
              <a:ahLst/>
              <a:cxnLst/>
              <a:rect l="l" t="t" r="r" b="b"/>
              <a:pathLst>
                <a:path w="173463" h="47463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474634"/>
                  </a:lnTo>
                  <a:lnTo>
                    <a:pt x="0" y="4746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428;p26"/>
            <p:cNvSpPr/>
            <p:nvPr/>
          </p:nvSpPr>
          <p:spPr>
            <a:xfrm>
              <a:off x="14470889" y="8985436"/>
              <a:ext cx="908371" cy="29613"/>
            </a:xfrm>
            <a:custGeom>
              <a:avLst/>
              <a:gdLst/>
              <a:ahLst/>
              <a:cxnLst/>
              <a:rect l="l" t="t" r="r" b="b"/>
              <a:pathLst>
                <a:path w="908371" h="29613" extrusionOk="0">
                  <a:moveTo>
                    <a:pt x="893559" y="29614"/>
                  </a:moveTo>
                  <a:lnTo>
                    <a:pt x="14812" y="29614"/>
                  </a:lnTo>
                  <a:cubicBezTo>
                    <a:pt x="6632" y="29614"/>
                    <a:pt x="0" y="22984"/>
                    <a:pt x="0" y="14807"/>
                  </a:cubicBezTo>
                  <a:cubicBezTo>
                    <a:pt x="0" y="6630"/>
                    <a:pt x="6632" y="0"/>
                    <a:pt x="14812" y="0"/>
                  </a:cubicBezTo>
                  <a:lnTo>
                    <a:pt x="893559" y="0"/>
                  </a:lnTo>
                  <a:cubicBezTo>
                    <a:pt x="901739" y="0"/>
                    <a:pt x="908371" y="6630"/>
                    <a:pt x="908371" y="14807"/>
                  </a:cubicBezTo>
                  <a:cubicBezTo>
                    <a:pt x="908371" y="22984"/>
                    <a:pt x="901739" y="29614"/>
                    <a:pt x="893559" y="296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" name="Google Shape;423;p26"/>
          <p:cNvGrpSpPr/>
          <p:nvPr/>
        </p:nvGrpSpPr>
        <p:grpSpPr>
          <a:xfrm>
            <a:off x="1168004" y="3399345"/>
            <a:ext cx="373979" cy="389120"/>
            <a:chOff x="14329211" y="8061331"/>
            <a:chExt cx="1191720" cy="1196969"/>
          </a:xfrm>
        </p:grpSpPr>
        <p:sp>
          <p:nvSpPr>
            <p:cNvPr id="76" name="Google Shape;424;p26"/>
            <p:cNvSpPr/>
            <p:nvPr/>
          </p:nvSpPr>
          <p:spPr>
            <a:xfrm>
              <a:off x="14329211" y="8061331"/>
              <a:ext cx="1191720" cy="1196969"/>
            </a:xfrm>
            <a:custGeom>
              <a:avLst/>
              <a:gdLst/>
              <a:ahLst/>
              <a:cxnLst/>
              <a:rect l="l" t="t" r="r" b="b"/>
              <a:pathLst>
                <a:path w="1191720" h="1196969" extrusionOk="0">
                  <a:moveTo>
                    <a:pt x="1098645" y="1196969"/>
                  </a:moveTo>
                  <a:lnTo>
                    <a:pt x="93083" y="1196969"/>
                  </a:lnTo>
                  <a:cubicBezTo>
                    <a:pt x="41753" y="1196969"/>
                    <a:pt x="0" y="1155231"/>
                    <a:pt x="0" y="1103920"/>
                  </a:cubicBezTo>
                  <a:lnTo>
                    <a:pt x="0" y="93042"/>
                  </a:lnTo>
                  <a:cubicBezTo>
                    <a:pt x="0" y="41738"/>
                    <a:pt x="41753" y="0"/>
                    <a:pt x="93083" y="0"/>
                  </a:cubicBezTo>
                  <a:lnTo>
                    <a:pt x="1098645" y="0"/>
                  </a:lnTo>
                  <a:cubicBezTo>
                    <a:pt x="1149967" y="0"/>
                    <a:pt x="1191721" y="41738"/>
                    <a:pt x="1191721" y="93042"/>
                  </a:cubicBezTo>
                  <a:lnTo>
                    <a:pt x="1191721" y="1103920"/>
                  </a:lnTo>
                  <a:cubicBezTo>
                    <a:pt x="1191721" y="1155231"/>
                    <a:pt x="1149967" y="1196969"/>
                    <a:pt x="1098645" y="1196969"/>
                  </a:cubicBezTo>
                  <a:close/>
                  <a:moveTo>
                    <a:pt x="93083" y="29614"/>
                  </a:moveTo>
                  <a:cubicBezTo>
                    <a:pt x="58092" y="29614"/>
                    <a:pt x="29625" y="58071"/>
                    <a:pt x="29625" y="93042"/>
                  </a:cubicBezTo>
                  <a:lnTo>
                    <a:pt x="29625" y="1103920"/>
                  </a:lnTo>
                  <a:cubicBezTo>
                    <a:pt x="29625" y="1138898"/>
                    <a:pt x="58092" y="1167355"/>
                    <a:pt x="93083" y="1167355"/>
                  </a:cubicBezTo>
                  <a:lnTo>
                    <a:pt x="1098645" y="1167355"/>
                  </a:lnTo>
                  <a:cubicBezTo>
                    <a:pt x="1133629" y="1167355"/>
                    <a:pt x="1162096" y="1138898"/>
                    <a:pt x="1162096" y="1103920"/>
                  </a:cubicBezTo>
                  <a:lnTo>
                    <a:pt x="1162096" y="93042"/>
                  </a:lnTo>
                  <a:cubicBezTo>
                    <a:pt x="1162096" y="58071"/>
                    <a:pt x="1133629" y="29614"/>
                    <a:pt x="1098645" y="29614"/>
                  </a:cubicBezTo>
                  <a:lnTo>
                    <a:pt x="93083" y="296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425;p26"/>
            <p:cNvSpPr/>
            <p:nvPr/>
          </p:nvSpPr>
          <p:spPr>
            <a:xfrm>
              <a:off x="14561713" y="8767181"/>
              <a:ext cx="173463" cy="233061"/>
            </a:xfrm>
            <a:custGeom>
              <a:avLst/>
              <a:gdLst/>
              <a:ahLst/>
              <a:cxnLst/>
              <a:rect l="l" t="t" r="r" b="b"/>
              <a:pathLst>
                <a:path w="173463" h="233061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233062"/>
                  </a:lnTo>
                  <a:lnTo>
                    <a:pt x="0" y="2330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426;p26"/>
            <p:cNvSpPr/>
            <p:nvPr/>
          </p:nvSpPr>
          <p:spPr>
            <a:xfrm rot="10800000">
              <a:off x="15122178" y="8268818"/>
              <a:ext cx="173463" cy="731424"/>
            </a:xfrm>
            <a:custGeom>
              <a:avLst/>
              <a:gdLst/>
              <a:ahLst/>
              <a:cxnLst/>
              <a:rect l="l" t="t" r="r" b="b"/>
              <a:pathLst>
                <a:path w="173463" h="73142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731425"/>
                  </a:lnTo>
                  <a:lnTo>
                    <a:pt x="0" y="7314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427;p26"/>
            <p:cNvSpPr/>
            <p:nvPr/>
          </p:nvSpPr>
          <p:spPr>
            <a:xfrm>
              <a:off x="14841947" y="8525608"/>
              <a:ext cx="173463" cy="474634"/>
            </a:xfrm>
            <a:custGeom>
              <a:avLst/>
              <a:gdLst/>
              <a:ahLst/>
              <a:cxnLst/>
              <a:rect l="l" t="t" r="r" b="b"/>
              <a:pathLst>
                <a:path w="173463" h="47463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474634"/>
                  </a:lnTo>
                  <a:lnTo>
                    <a:pt x="0" y="4746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428;p26"/>
            <p:cNvSpPr/>
            <p:nvPr/>
          </p:nvSpPr>
          <p:spPr>
            <a:xfrm>
              <a:off x="14470889" y="8985436"/>
              <a:ext cx="908371" cy="29613"/>
            </a:xfrm>
            <a:custGeom>
              <a:avLst/>
              <a:gdLst/>
              <a:ahLst/>
              <a:cxnLst/>
              <a:rect l="l" t="t" r="r" b="b"/>
              <a:pathLst>
                <a:path w="908371" h="29613" extrusionOk="0">
                  <a:moveTo>
                    <a:pt x="893559" y="29614"/>
                  </a:moveTo>
                  <a:lnTo>
                    <a:pt x="14812" y="29614"/>
                  </a:lnTo>
                  <a:cubicBezTo>
                    <a:pt x="6632" y="29614"/>
                    <a:pt x="0" y="22984"/>
                    <a:pt x="0" y="14807"/>
                  </a:cubicBezTo>
                  <a:cubicBezTo>
                    <a:pt x="0" y="6630"/>
                    <a:pt x="6632" y="0"/>
                    <a:pt x="14812" y="0"/>
                  </a:cubicBezTo>
                  <a:lnTo>
                    <a:pt x="893559" y="0"/>
                  </a:lnTo>
                  <a:cubicBezTo>
                    <a:pt x="901739" y="0"/>
                    <a:pt x="908371" y="6630"/>
                    <a:pt x="908371" y="14807"/>
                  </a:cubicBezTo>
                  <a:cubicBezTo>
                    <a:pt x="908371" y="22984"/>
                    <a:pt x="901739" y="29614"/>
                    <a:pt x="893559" y="296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9" name="Right Arrow 88"/>
          <p:cNvSpPr/>
          <p:nvPr/>
        </p:nvSpPr>
        <p:spPr>
          <a:xfrm>
            <a:off x="8317" y="1441870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ight Arrow 89"/>
          <p:cNvSpPr/>
          <p:nvPr/>
        </p:nvSpPr>
        <p:spPr>
          <a:xfrm>
            <a:off x="8317" y="1996990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ight Arrow 90"/>
          <p:cNvSpPr/>
          <p:nvPr/>
        </p:nvSpPr>
        <p:spPr>
          <a:xfrm>
            <a:off x="8317" y="2685286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ight Arrow 91"/>
          <p:cNvSpPr/>
          <p:nvPr/>
        </p:nvSpPr>
        <p:spPr>
          <a:xfrm>
            <a:off x="-12838" y="3457077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ight Arrow 93"/>
          <p:cNvSpPr/>
          <p:nvPr/>
        </p:nvSpPr>
        <p:spPr>
          <a:xfrm>
            <a:off x="8317" y="4586985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37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722947" y="509063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Difference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3076" name="Picture 4" descr="https://o.remove.bg/downloads/42c82ea8-2480-4d76-99d2-61a47bf8dfe6/image-removebg-previe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68" y="1435869"/>
            <a:ext cx="2724150" cy="3295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s://o.remove.bg/downloads/dda14f77-2539-4dcb-8c99-d6e40af8512c/image-removebg-previe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6310" y="1487949"/>
            <a:ext cx="3448050" cy="335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/>
          <p:cNvGrpSpPr/>
          <p:nvPr/>
        </p:nvGrpSpPr>
        <p:grpSpPr>
          <a:xfrm>
            <a:off x="8468214" y="0"/>
            <a:ext cx="655038" cy="5143500"/>
            <a:chOff x="8468214" y="0"/>
            <a:chExt cx="655038" cy="5143500"/>
          </a:xfrm>
        </p:grpSpPr>
        <p:pic>
          <p:nvPicPr>
            <p:cNvPr id="25" name="Google Shape;184;p21"/>
            <p:cNvPicPr preferRelativeResize="0"/>
            <p:nvPr/>
          </p:nvPicPr>
          <p:blipFill rotWithShape="1">
            <a:blip r:embed="rId5">
              <a:alphaModFix/>
            </a:blip>
            <a:srcRect t="81482"/>
            <a:stretch/>
          </p:blipFill>
          <p:spPr>
            <a:xfrm rot="-5400000" flipH="1">
              <a:off x="7026950" y="1441265"/>
              <a:ext cx="3537567" cy="6550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184;p21"/>
            <p:cNvPicPr preferRelativeResize="0"/>
            <p:nvPr/>
          </p:nvPicPr>
          <p:blipFill rotWithShape="1">
            <a:blip r:embed="rId5">
              <a:alphaModFix/>
            </a:blip>
            <a:srcRect t="81482"/>
            <a:stretch/>
          </p:blipFill>
          <p:spPr>
            <a:xfrm rot="-5400000" flipH="1">
              <a:off x="7026949" y="3047198"/>
              <a:ext cx="3537567" cy="655037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17509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29" name="Google Shape;184;p21"/>
          <p:cNvPicPr preferRelativeResize="0"/>
          <p:nvPr/>
        </p:nvPicPr>
        <p:blipFill rotWithShape="1">
          <a:blip r:embed="rId3">
            <a:alphaModFix/>
          </a:blip>
          <a:srcRect t="81482"/>
          <a:stretch/>
        </p:blipFill>
        <p:spPr>
          <a:xfrm rot="-5400000" flipH="1">
            <a:off x="-1441265" y="1441265"/>
            <a:ext cx="3537567" cy="655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184;p21"/>
          <p:cNvPicPr preferRelativeResize="0"/>
          <p:nvPr/>
        </p:nvPicPr>
        <p:blipFill rotWithShape="1">
          <a:blip r:embed="rId3">
            <a:alphaModFix/>
          </a:blip>
          <a:srcRect t="81482"/>
          <a:stretch/>
        </p:blipFill>
        <p:spPr>
          <a:xfrm rot="-5400000" flipH="1">
            <a:off x="-1451945" y="3047198"/>
            <a:ext cx="3537567" cy="655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8" name="Picture 2" descr="https://o.remove.bg/downloads/f3e2f452-54ec-4a99-92e3-32738837eaa6/image-removebg-previe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076" y="262907"/>
            <a:ext cx="6705600" cy="268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ectangle 34"/>
          <p:cNvSpPr/>
          <p:nvPr/>
        </p:nvSpPr>
        <p:spPr>
          <a:xfrm>
            <a:off x="1464414" y="3278464"/>
            <a:ext cx="70401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Hamiltonian problem is NP complete</a:t>
            </a:r>
          </a:p>
          <a:p>
            <a:endParaRPr lang="en-US" sz="1800" b="1" dirty="0">
              <a:solidFill>
                <a:srgbClr val="FF0000"/>
              </a:solidFill>
            </a:endParaRPr>
          </a:p>
          <a:p>
            <a:r>
              <a:rPr lang="en-US" sz="1800" b="1" dirty="0" smtClean="0">
                <a:solidFill>
                  <a:schemeClr val="accent5">
                    <a:lumMod val="50000"/>
                  </a:schemeClr>
                </a:solidFill>
              </a:rPr>
              <a:t>- </a:t>
            </a:r>
            <a:r>
              <a:rPr lang="en-US" sz="1800" dirty="0" smtClean="0">
                <a:solidFill>
                  <a:schemeClr val="accent5">
                    <a:lumMod val="50000"/>
                  </a:schemeClr>
                </a:solidFill>
              </a:rPr>
              <a:t>Well know Np complete problem where we can not find linear time complexity algorithm to fin Hamiltonian cycle or path in the graph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472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648239" y="334045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4400" dirty="0" smtClean="0"/>
              <a:t>Some </a:t>
            </a:r>
            <a:r>
              <a:rPr lang="en" dirty="0" smtClean="0">
                <a:solidFill>
                  <a:srgbClr val="92D050"/>
                </a:solidFill>
              </a:rPr>
              <a:t>Algorithm </a:t>
            </a:r>
            <a:r>
              <a:rPr lang="en-US" sz="4000" dirty="0"/>
              <a:t>for HC</a:t>
            </a:r>
            <a:endParaRPr dirty="0"/>
          </a:p>
        </p:txBody>
      </p:sp>
      <p:sp>
        <p:nvSpPr>
          <p:cNvPr id="122" name="Google Shape;122;p16"/>
          <p:cNvSpPr txBox="1"/>
          <p:nvPr/>
        </p:nvSpPr>
        <p:spPr>
          <a:xfrm>
            <a:off x="1719149" y="2279203"/>
            <a:ext cx="6313249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Heuristic Algorithm</a:t>
            </a:r>
            <a:endParaRPr sz="700" dirty="0">
              <a:solidFill>
                <a:srgbClr val="EC7614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706308" y="2791082"/>
            <a:ext cx="660954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Ham heuristic algorithm</a:t>
            </a:r>
            <a:endParaRPr sz="700" dirty="0">
              <a:solidFill>
                <a:srgbClr val="EC7614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719149" y="1821494"/>
            <a:ext cx="5310114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Backtrack Algorithm</a:t>
            </a:r>
            <a:endParaRPr sz="700" dirty="0">
              <a:solidFill>
                <a:srgbClr val="EC7614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grpSp>
        <p:nvGrpSpPr>
          <p:cNvPr id="36" name="Google Shape;435;p26"/>
          <p:cNvGrpSpPr/>
          <p:nvPr/>
        </p:nvGrpSpPr>
        <p:grpSpPr>
          <a:xfrm>
            <a:off x="1096175" y="1354438"/>
            <a:ext cx="421346" cy="427850"/>
            <a:chOff x="16062331" y="8061331"/>
            <a:chExt cx="1196969" cy="1196969"/>
          </a:xfrm>
        </p:grpSpPr>
        <p:sp>
          <p:nvSpPr>
            <p:cNvPr id="37" name="Google Shape;436;p26"/>
            <p:cNvSpPr/>
            <p:nvPr/>
          </p:nvSpPr>
          <p:spPr>
            <a:xfrm>
              <a:off x="16295102" y="8294109"/>
              <a:ext cx="731418" cy="731418"/>
            </a:xfrm>
            <a:custGeom>
              <a:avLst/>
              <a:gdLst/>
              <a:ahLst/>
              <a:cxnLst/>
              <a:rect l="l" t="t" r="r" b="b"/>
              <a:pathLst>
                <a:path w="731418" h="731418" extrusionOk="0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437;p26"/>
            <p:cNvSpPr/>
            <p:nvPr/>
          </p:nvSpPr>
          <p:spPr>
            <a:xfrm>
              <a:off x="16444772" y="8443774"/>
              <a:ext cx="432081" cy="432081"/>
            </a:xfrm>
            <a:custGeom>
              <a:avLst/>
              <a:gdLst/>
              <a:ahLst/>
              <a:cxnLst/>
              <a:rect l="l" t="t" r="r" b="b"/>
              <a:pathLst>
                <a:path w="432081" h="432081" extrusionOk="0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438;p26"/>
            <p:cNvSpPr/>
            <p:nvPr/>
          </p:nvSpPr>
          <p:spPr>
            <a:xfrm>
              <a:off x="16062331" y="8061331"/>
              <a:ext cx="1196969" cy="1196969"/>
            </a:xfrm>
            <a:custGeom>
              <a:avLst/>
              <a:gdLst/>
              <a:ahLst/>
              <a:cxnLst/>
              <a:rect l="l" t="t" r="r" b="b"/>
              <a:pathLst>
                <a:path w="1196969" h="1196969" extrusionOk="0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" name="Google Shape;435;p26"/>
          <p:cNvGrpSpPr/>
          <p:nvPr/>
        </p:nvGrpSpPr>
        <p:grpSpPr>
          <a:xfrm>
            <a:off x="1135370" y="3272105"/>
            <a:ext cx="421346" cy="427850"/>
            <a:chOff x="16062331" y="8061331"/>
            <a:chExt cx="1196969" cy="1196969"/>
          </a:xfrm>
        </p:grpSpPr>
        <p:sp>
          <p:nvSpPr>
            <p:cNvPr id="41" name="Google Shape;436;p26"/>
            <p:cNvSpPr/>
            <p:nvPr/>
          </p:nvSpPr>
          <p:spPr>
            <a:xfrm>
              <a:off x="16295102" y="8294109"/>
              <a:ext cx="731418" cy="731418"/>
            </a:xfrm>
            <a:custGeom>
              <a:avLst/>
              <a:gdLst/>
              <a:ahLst/>
              <a:cxnLst/>
              <a:rect l="l" t="t" r="r" b="b"/>
              <a:pathLst>
                <a:path w="731418" h="731418" extrusionOk="0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37;p26"/>
            <p:cNvSpPr/>
            <p:nvPr/>
          </p:nvSpPr>
          <p:spPr>
            <a:xfrm>
              <a:off x="16444772" y="8443774"/>
              <a:ext cx="432081" cy="432081"/>
            </a:xfrm>
            <a:custGeom>
              <a:avLst/>
              <a:gdLst/>
              <a:ahLst/>
              <a:cxnLst/>
              <a:rect l="l" t="t" r="r" b="b"/>
              <a:pathLst>
                <a:path w="432081" h="432081" extrusionOk="0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8;p26"/>
            <p:cNvSpPr/>
            <p:nvPr/>
          </p:nvSpPr>
          <p:spPr>
            <a:xfrm>
              <a:off x="16062331" y="8061331"/>
              <a:ext cx="1196969" cy="1196969"/>
            </a:xfrm>
            <a:custGeom>
              <a:avLst/>
              <a:gdLst/>
              <a:ahLst/>
              <a:cxnLst/>
              <a:rect l="l" t="t" r="r" b="b"/>
              <a:pathLst>
                <a:path w="1196969" h="1196969" extrusionOk="0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" name="Google Shape;435;p26"/>
          <p:cNvGrpSpPr/>
          <p:nvPr/>
        </p:nvGrpSpPr>
        <p:grpSpPr>
          <a:xfrm>
            <a:off x="1135370" y="2327034"/>
            <a:ext cx="421346" cy="427850"/>
            <a:chOff x="16062331" y="8061331"/>
            <a:chExt cx="1196969" cy="1196969"/>
          </a:xfrm>
        </p:grpSpPr>
        <p:sp>
          <p:nvSpPr>
            <p:cNvPr id="49" name="Google Shape;436;p26"/>
            <p:cNvSpPr/>
            <p:nvPr/>
          </p:nvSpPr>
          <p:spPr>
            <a:xfrm>
              <a:off x="16295102" y="8294109"/>
              <a:ext cx="731418" cy="731418"/>
            </a:xfrm>
            <a:custGeom>
              <a:avLst/>
              <a:gdLst/>
              <a:ahLst/>
              <a:cxnLst/>
              <a:rect l="l" t="t" r="r" b="b"/>
              <a:pathLst>
                <a:path w="731418" h="731418" extrusionOk="0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437;p26"/>
            <p:cNvSpPr/>
            <p:nvPr/>
          </p:nvSpPr>
          <p:spPr>
            <a:xfrm>
              <a:off x="16444772" y="8443774"/>
              <a:ext cx="432081" cy="432081"/>
            </a:xfrm>
            <a:custGeom>
              <a:avLst/>
              <a:gdLst/>
              <a:ahLst/>
              <a:cxnLst/>
              <a:rect l="l" t="t" r="r" b="b"/>
              <a:pathLst>
                <a:path w="432081" h="432081" extrusionOk="0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438;p26"/>
            <p:cNvSpPr/>
            <p:nvPr/>
          </p:nvSpPr>
          <p:spPr>
            <a:xfrm>
              <a:off x="16062331" y="8061331"/>
              <a:ext cx="1196969" cy="1196969"/>
            </a:xfrm>
            <a:custGeom>
              <a:avLst/>
              <a:gdLst/>
              <a:ahLst/>
              <a:cxnLst/>
              <a:rect l="l" t="t" r="r" b="b"/>
              <a:pathLst>
                <a:path w="1196969" h="1196969" extrusionOk="0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" name="Google Shape;124;p16"/>
          <p:cNvSpPr txBox="1"/>
          <p:nvPr/>
        </p:nvSpPr>
        <p:spPr>
          <a:xfrm>
            <a:off x="1719149" y="3281089"/>
            <a:ext cx="6796486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Best Edge Algorithm</a:t>
            </a:r>
            <a:endParaRPr lang="en-US" sz="700" dirty="0">
              <a:solidFill>
                <a:srgbClr val="EC7614"/>
              </a:solidFill>
            </a:endParaRPr>
          </a:p>
        </p:txBody>
      </p:sp>
      <p:sp>
        <p:nvSpPr>
          <p:cNvPr id="68" name="Google Shape;124;p16"/>
          <p:cNvSpPr txBox="1"/>
          <p:nvPr/>
        </p:nvSpPr>
        <p:spPr>
          <a:xfrm>
            <a:off x="1719149" y="4269157"/>
            <a:ext cx="7072174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 smtClean="0"/>
              <a:t>Repetitive </a:t>
            </a:r>
            <a:r>
              <a:rPr lang="en-US" sz="1600" dirty="0"/>
              <a:t>Nearest Neighbor Algorithm</a:t>
            </a:r>
            <a:endParaRPr sz="700" dirty="0">
              <a:solidFill>
                <a:srgbClr val="EC7614"/>
              </a:solidFill>
            </a:endParaRPr>
          </a:p>
        </p:txBody>
      </p:sp>
      <p:grpSp>
        <p:nvGrpSpPr>
          <p:cNvPr id="69" name="Google Shape;423;p26"/>
          <p:cNvGrpSpPr/>
          <p:nvPr/>
        </p:nvGrpSpPr>
        <p:grpSpPr>
          <a:xfrm>
            <a:off x="1140784" y="1868305"/>
            <a:ext cx="373979" cy="389120"/>
            <a:chOff x="14329211" y="8061331"/>
            <a:chExt cx="1191720" cy="1196969"/>
          </a:xfrm>
        </p:grpSpPr>
        <p:sp>
          <p:nvSpPr>
            <p:cNvPr id="70" name="Google Shape;424;p26"/>
            <p:cNvSpPr/>
            <p:nvPr/>
          </p:nvSpPr>
          <p:spPr>
            <a:xfrm>
              <a:off x="14329211" y="8061331"/>
              <a:ext cx="1191720" cy="1196969"/>
            </a:xfrm>
            <a:custGeom>
              <a:avLst/>
              <a:gdLst/>
              <a:ahLst/>
              <a:cxnLst/>
              <a:rect l="l" t="t" r="r" b="b"/>
              <a:pathLst>
                <a:path w="1191720" h="1196969" extrusionOk="0">
                  <a:moveTo>
                    <a:pt x="1098645" y="1196969"/>
                  </a:moveTo>
                  <a:lnTo>
                    <a:pt x="93083" y="1196969"/>
                  </a:lnTo>
                  <a:cubicBezTo>
                    <a:pt x="41753" y="1196969"/>
                    <a:pt x="0" y="1155231"/>
                    <a:pt x="0" y="1103920"/>
                  </a:cubicBezTo>
                  <a:lnTo>
                    <a:pt x="0" y="93042"/>
                  </a:lnTo>
                  <a:cubicBezTo>
                    <a:pt x="0" y="41738"/>
                    <a:pt x="41753" y="0"/>
                    <a:pt x="93083" y="0"/>
                  </a:cubicBezTo>
                  <a:lnTo>
                    <a:pt x="1098645" y="0"/>
                  </a:lnTo>
                  <a:cubicBezTo>
                    <a:pt x="1149967" y="0"/>
                    <a:pt x="1191721" y="41738"/>
                    <a:pt x="1191721" y="93042"/>
                  </a:cubicBezTo>
                  <a:lnTo>
                    <a:pt x="1191721" y="1103920"/>
                  </a:lnTo>
                  <a:cubicBezTo>
                    <a:pt x="1191721" y="1155231"/>
                    <a:pt x="1149967" y="1196969"/>
                    <a:pt x="1098645" y="1196969"/>
                  </a:cubicBezTo>
                  <a:close/>
                  <a:moveTo>
                    <a:pt x="93083" y="29614"/>
                  </a:moveTo>
                  <a:cubicBezTo>
                    <a:pt x="58092" y="29614"/>
                    <a:pt x="29625" y="58071"/>
                    <a:pt x="29625" y="93042"/>
                  </a:cubicBezTo>
                  <a:lnTo>
                    <a:pt x="29625" y="1103920"/>
                  </a:lnTo>
                  <a:cubicBezTo>
                    <a:pt x="29625" y="1138898"/>
                    <a:pt x="58092" y="1167355"/>
                    <a:pt x="93083" y="1167355"/>
                  </a:cubicBezTo>
                  <a:lnTo>
                    <a:pt x="1098645" y="1167355"/>
                  </a:lnTo>
                  <a:cubicBezTo>
                    <a:pt x="1133629" y="1167355"/>
                    <a:pt x="1162096" y="1138898"/>
                    <a:pt x="1162096" y="1103920"/>
                  </a:cubicBezTo>
                  <a:lnTo>
                    <a:pt x="1162096" y="93042"/>
                  </a:lnTo>
                  <a:cubicBezTo>
                    <a:pt x="1162096" y="58071"/>
                    <a:pt x="1133629" y="29614"/>
                    <a:pt x="1098645" y="29614"/>
                  </a:cubicBezTo>
                  <a:lnTo>
                    <a:pt x="93083" y="296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425;p26"/>
            <p:cNvSpPr/>
            <p:nvPr/>
          </p:nvSpPr>
          <p:spPr>
            <a:xfrm>
              <a:off x="14561713" y="8767181"/>
              <a:ext cx="173463" cy="233061"/>
            </a:xfrm>
            <a:custGeom>
              <a:avLst/>
              <a:gdLst/>
              <a:ahLst/>
              <a:cxnLst/>
              <a:rect l="l" t="t" r="r" b="b"/>
              <a:pathLst>
                <a:path w="173463" h="233061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233062"/>
                  </a:lnTo>
                  <a:lnTo>
                    <a:pt x="0" y="2330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426;p26"/>
            <p:cNvSpPr/>
            <p:nvPr/>
          </p:nvSpPr>
          <p:spPr>
            <a:xfrm rot="10800000">
              <a:off x="15122178" y="8268818"/>
              <a:ext cx="173463" cy="731424"/>
            </a:xfrm>
            <a:custGeom>
              <a:avLst/>
              <a:gdLst/>
              <a:ahLst/>
              <a:cxnLst/>
              <a:rect l="l" t="t" r="r" b="b"/>
              <a:pathLst>
                <a:path w="173463" h="73142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731425"/>
                  </a:lnTo>
                  <a:lnTo>
                    <a:pt x="0" y="7314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427;p26"/>
            <p:cNvSpPr/>
            <p:nvPr/>
          </p:nvSpPr>
          <p:spPr>
            <a:xfrm>
              <a:off x="14841947" y="8525608"/>
              <a:ext cx="173463" cy="474634"/>
            </a:xfrm>
            <a:custGeom>
              <a:avLst/>
              <a:gdLst/>
              <a:ahLst/>
              <a:cxnLst/>
              <a:rect l="l" t="t" r="r" b="b"/>
              <a:pathLst>
                <a:path w="173463" h="47463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474634"/>
                  </a:lnTo>
                  <a:lnTo>
                    <a:pt x="0" y="4746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428;p26"/>
            <p:cNvSpPr/>
            <p:nvPr/>
          </p:nvSpPr>
          <p:spPr>
            <a:xfrm>
              <a:off x="14470889" y="8985436"/>
              <a:ext cx="908371" cy="29613"/>
            </a:xfrm>
            <a:custGeom>
              <a:avLst/>
              <a:gdLst/>
              <a:ahLst/>
              <a:cxnLst/>
              <a:rect l="l" t="t" r="r" b="b"/>
              <a:pathLst>
                <a:path w="908371" h="29613" extrusionOk="0">
                  <a:moveTo>
                    <a:pt x="893559" y="29614"/>
                  </a:moveTo>
                  <a:lnTo>
                    <a:pt x="14812" y="29614"/>
                  </a:lnTo>
                  <a:cubicBezTo>
                    <a:pt x="6632" y="29614"/>
                    <a:pt x="0" y="22984"/>
                    <a:pt x="0" y="14807"/>
                  </a:cubicBezTo>
                  <a:cubicBezTo>
                    <a:pt x="0" y="6630"/>
                    <a:pt x="6632" y="0"/>
                    <a:pt x="14812" y="0"/>
                  </a:cubicBezTo>
                  <a:lnTo>
                    <a:pt x="893559" y="0"/>
                  </a:lnTo>
                  <a:cubicBezTo>
                    <a:pt x="901739" y="0"/>
                    <a:pt x="908371" y="6630"/>
                    <a:pt x="908371" y="14807"/>
                  </a:cubicBezTo>
                  <a:cubicBezTo>
                    <a:pt x="908371" y="22984"/>
                    <a:pt x="901739" y="29614"/>
                    <a:pt x="893559" y="296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" name="Google Shape;423;p26"/>
          <p:cNvGrpSpPr/>
          <p:nvPr/>
        </p:nvGrpSpPr>
        <p:grpSpPr>
          <a:xfrm>
            <a:off x="1178113" y="3785022"/>
            <a:ext cx="373979" cy="389120"/>
            <a:chOff x="14329211" y="8061331"/>
            <a:chExt cx="1191720" cy="1196969"/>
          </a:xfrm>
        </p:grpSpPr>
        <p:sp>
          <p:nvSpPr>
            <p:cNvPr id="76" name="Google Shape;424;p26"/>
            <p:cNvSpPr/>
            <p:nvPr/>
          </p:nvSpPr>
          <p:spPr>
            <a:xfrm>
              <a:off x="14329211" y="8061331"/>
              <a:ext cx="1191720" cy="1196969"/>
            </a:xfrm>
            <a:custGeom>
              <a:avLst/>
              <a:gdLst/>
              <a:ahLst/>
              <a:cxnLst/>
              <a:rect l="l" t="t" r="r" b="b"/>
              <a:pathLst>
                <a:path w="1191720" h="1196969" extrusionOk="0">
                  <a:moveTo>
                    <a:pt x="1098645" y="1196969"/>
                  </a:moveTo>
                  <a:lnTo>
                    <a:pt x="93083" y="1196969"/>
                  </a:lnTo>
                  <a:cubicBezTo>
                    <a:pt x="41753" y="1196969"/>
                    <a:pt x="0" y="1155231"/>
                    <a:pt x="0" y="1103920"/>
                  </a:cubicBezTo>
                  <a:lnTo>
                    <a:pt x="0" y="93042"/>
                  </a:lnTo>
                  <a:cubicBezTo>
                    <a:pt x="0" y="41738"/>
                    <a:pt x="41753" y="0"/>
                    <a:pt x="93083" y="0"/>
                  </a:cubicBezTo>
                  <a:lnTo>
                    <a:pt x="1098645" y="0"/>
                  </a:lnTo>
                  <a:cubicBezTo>
                    <a:pt x="1149967" y="0"/>
                    <a:pt x="1191721" y="41738"/>
                    <a:pt x="1191721" y="93042"/>
                  </a:cubicBezTo>
                  <a:lnTo>
                    <a:pt x="1191721" y="1103920"/>
                  </a:lnTo>
                  <a:cubicBezTo>
                    <a:pt x="1191721" y="1155231"/>
                    <a:pt x="1149967" y="1196969"/>
                    <a:pt x="1098645" y="1196969"/>
                  </a:cubicBezTo>
                  <a:close/>
                  <a:moveTo>
                    <a:pt x="93083" y="29614"/>
                  </a:moveTo>
                  <a:cubicBezTo>
                    <a:pt x="58092" y="29614"/>
                    <a:pt x="29625" y="58071"/>
                    <a:pt x="29625" y="93042"/>
                  </a:cubicBezTo>
                  <a:lnTo>
                    <a:pt x="29625" y="1103920"/>
                  </a:lnTo>
                  <a:cubicBezTo>
                    <a:pt x="29625" y="1138898"/>
                    <a:pt x="58092" y="1167355"/>
                    <a:pt x="93083" y="1167355"/>
                  </a:cubicBezTo>
                  <a:lnTo>
                    <a:pt x="1098645" y="1167355"/>
                  </a:lnTo>
                  <a:cubicBezTo>
                    <a:pt x="1133629" y="1167355"/>
                    <a:pt x="1162096" y="1138898"/>
                    <a:pt x="1162096" y="1103920"/>
                  </a:cubicBezTo>
                  <a:lnTo>
                    <a:pt x="1162096" y="93042"/>
                  </a:lnTo>
                  <a:cubicBezTo>
                    <a:pt x="1162096" y="58071"/>
                    <a:pt x="1133629" y="29614"/>
                    <a:pt x="1098645" y="29614"/>
                  </a:cubicBezTo>
                  <a:lnTo>
                    <a:pt x="93083" y="296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425;p26"/>
            <p:cNvSpPr/>
            <p:nvPr/>
          </p:nvSpPr>
          <p:spPr>
            <a:xfrm>
              <a:off x="14561713" y="8767181"/>
              <a:ext cx="173463" cy="233061"/>
            </a:xfrm>
            <a:custGeom>
              <a:avLst/>
              <a:gdLst/>
              <a:ahLst/>
              <a:cxnLst/>
              <a:rect l="l" t="t" r="r" b="b"/>
              <a:pathLst>
                <a:path w="173463" h="233061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233062"/>
                  </a:lnTo>
                  <a:lnTo>
                    <a:pt x="0" y="2330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426;p26"/>
            <p:cNvSpPr/>
            <p:nvPr/>
          </p:nvSpPr>
          <p:spPr>
            <a:xfrm rot="10800000">
              <a:off x="15122178" y="8268818"/>
              <a:ext cx="173463" cy="731424"/>
            </a:xfrm>
            <a:custGeom>
              <a:avLst/>
              <a:gdLst/>
              <a:ahLst/>
              <a:cxnLst/>
              <a:rect l="l" t="t" r="r" b="b"/>
              <a:pathLst>
                <a:path w="173463" h="73142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731425"/>
                  </a:lnTo>
                  <a:lnTo>
                    <a:pt x="0" y="7314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427;p26"/>
            <p:cNvSpPr/>
            <p:nvPr/>
          </p:nvSpPr>
          <p:spPr>
            <a:xfrm>
              <a:off x="14841947" y="8525608"/>
              <a:ext cx="173463" cy="474634"/>
            </a:xfrm>
            <a:custGeom>
              <a:avLst/>
              <a:gdLst/>
              <a:ahLst/>
              <a:cxnLst/>
              <a:rect l="l" t="t" r="r" b="b"/>
              <a:pathLst>
                <a:path w="173463" h="47463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474634"/>
                  </a:lnTo>
                  <a:lnTo>
                    <a:pt x="0" y="4746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428;p26"/>
            <p:cNvSpPr/>
            <p:nvPr/>
          </p:nvSpPr>
          <p:spPr>
            <a:xfrm>
              <a:off x="14470889" y="8985436"/>
              <a:ext cx="908371" cy="29613"/>
            </a:xfrm>
            <a:custGeom>
              <a:avLst/>
              <a:gdLst/>
              <a:ahLst/>
              <a:cxnLst/>
              <a:rect l="l" t="t" r="r" b="b"/>
              <a:pathLst>
                <a:path w="908371" h="29613" extrusionOk="0">
                  <a:moveTo>
                    <a:pt x="893559" y="29614"/>
                  </a:moveTo>
                  <a:lnTo>
                    <a:pt x="14812" y="29614"/>
                  </a:lnTo>
                  <a:cubicBezTo>
                    <a:pt x="6632" y="29614"/>
                    <a:pt x="0" y="22984"/>
                    <a:pt x="0" y="14807"/>
                  </a:cubicBezTo>
                  <a:cubicBezTo>
                    <a:pt x="0" y="6630"/>
                    <a:pt x="6632" y="0"/>
                    <a:pt x="14812" y="0"/>
                  </a:cubicBezTo>
                  <a:lnTo>
                    <a:pt x="893559" y="0"/>
                  </a:lnTo>
                  <a:cubicBezTo>
                    <a:pt x="901739" y="0"/>
                    <a:pt x="908371" y="6630"/>
                    <a:pt x="908371" y="14807"/>
                  </a:cubicBezTo>
                  <a:cubicBezTo>
                    <a:pt x="908371" y="22984"/>
                    <a:pt x="901739" y="29614"/>
                    <a:pt x="893559" y="296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9" name="Right Arrow 88"/>
          <p:cNvSpPr/>
          <p:nvPr/>
        </p:nvSpPr>
        <p:spPr>
          <a:xfrm>
            <a:off x="0" y="1459002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ight Arrow 89"/>
          <p:cNvSpPr/>
          <p:nvPr/>
        </p:nvSpPr>
        <p:spPr>
          <a:xfrm>
            <a:off x="-12838" y="1923714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ight Arrow 90"/>
          <p:cNvSpPr/>
          <p:nvPr/>
        </p:nvSpPr>
        <p:spPr>
          <a:xfrm>
            <a:off x="0" y="2463827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ight Arrow 91"/>
          <p:cNvSpPr/>
          <p:nvPr/>
        </p:nvSpPr>
        <p:spPr>
          <a:xfrm>
            <a:off x="-12838" y="3390785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ight Arrow 93"/>
          <p:cNvSpPr/>
          <p:nvPr/>
        </p:nvSpPr>
        <p:spPr>
          <a:xfrm>
            <a:off x="19305" y="4301087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Google Shape;124;p16"/>
          <p:cNvSpPr txBox="1"/>
          <p:nvPr/>
        </p:nvSpPr>
        <p:spPr>
          <a:xfrm>
            <a:off x="1719149" y="3788465"/>
            <a:ext cx="7072174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 smtClean="0"/>
              <a:t>Nearest </a:t>
            </a:r>
            <a:r>
              <a:rPr lang="en-US" sz="1600" dirty="0"/>
              <a:t>Neighbor Algorithm</a:t>
            </a:r>
            <a:endParaRPr sz="700" dirty="0">
              <a:solidFill>
                <a:srgbClr val="EC7614"/>
              </a:solidFill>
            </a:endParaRPr>
          </a:p>
        </p:txBody>
      </p:sp>
      <p:sp>
        <p:nvSpPr>
          <p:cNvPr id="45" name="Google Shape;124;p16"/>
          <p:cNvSpPr txBox="1"/>
          <p:nvPr/>
        </p:nvSpPr>
        <p:spPr>
          <a:xfrm>
            <a:off x="1719149" y="1373834"/>
            <a:ext cx="6796486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Brute Force Algorithm</a:t>
            </a:r>
            <a:endParaRPr lang="en-US" sz="700" dirty="0">
              <a:solidFill>
                <a:srgbClr val="EC7614"/>
              </a:solidFill>
            </a:endParaRPr>
          </a:p>
        </p:txBody>
      </p:sp>
      <p:grpSp>
        <p:nvGrpSpPr>
          <p:cNvPr id="47" name="Google Shape;423;p26"/>
          <p:cNvGrpSpPr/>
          <p:nvPr/>
        </p:nvGrpSpPr>
        <p:grpSpPr>
          <a:xfrm>
            <a:off x="1154183" y="2856237"/>
            <a:ext cx="373979" cy="389120"/>
            <a:chOff x="14329211" y="8061331"/>
            <a:chExt cx="1191720" cy="1196969"/>
          </a:xfrm>
        </p:grpSpPr>
        <p:sp>
          <p:nvSpPr>
            <p:cNvPr id="52" name="Google Shape;424;p26"/>
            <p:cNvSpPr/>
            <p:nvPr/>
          </p:nvSpPr>
          <p:spPr>
            <a:xfrm>
              <a:off x="14329211" y="8061331"/>
              <a:ext cx="1191720" cy="1196969"/>
            </a:xfrm>
            <a:custGeom>
              <a:avLst/>
              <a:gdLst/>
              <a:ahLst/>
              <a:cxnLst/>
              <a:rect l="l" t="t" r="r" b="b"/>
              <a:pathLst>
                <a:path w="1191720" h="1196969" extrusionOk="0">
                  <a:moveTo>
                    <a:pt x="1098645" y="1196969"/>
                  </a:moveTo>
                  <a:lnTo>
                    <a:pt x="93083" y="1196969"/>
                  </a:lnTo>
                  <a:cubicBezTo>
                    <a:pt x="41753" y="1196969"/>
                    <a:pt x="0" y="1155231"/>
                    <a:pt x="0" y="1103920"/>
                  </a:cubicBezTo>
                  <a:lnTo>
                    <a:pt x="0" y="93042"/>
                  </a:lnTo>
                  <a:cubicBezTo>
                    <a:pt x="0" y="41738"/>
                    <a:pt x="41753" y="0"/>
                    <a:pt x="93083" y="0"/>
                  </a:cubicBezTo>
                  <a:lnTo>
                    <a:pt x="1098645" y="0"/>
                  </a:lnTo>
                  <a:cubicBezTo>
                    <a:pt x="1149967" y="0"/>
                    <a:pt x="1191721" y="41738"/>
                    <a:pt x="1191721" y="93042"/>
                  </a:cubicBezTo>
                  <a:lnTo>
                    <a:pt x="1191721" y="1103920"/>
                  </a:lnTo>
                  <a:cubicBezTo>
                    <a:pt x="1191721" y="1155231"/>
                    <a:pt x="1149967" y="1196969"/>
                    <a:pt x="1098645" y="1196969"/>
                  </a:cubicBezTo>
                  <a:close/>
                  <a:moveTo>
                    <a:pt x="93083" y="29614"/>
                  </a:moveTo>
                  <a:cubicBezTo>
                    <a:pt x="58092" y="29614"/>
                    <a:pt x="29625" y="58071"/>
                    <a:pt x="29625" y="93042"/>
                  </a:cubicBezTo>
                  <a:lnTo>
                    <a:pt x="29625" y="1103920"/>
                  </a:lnTo>
                  <a:cubicBezTo>
                    <a:pt x="29625" y="1138898"/>
                    <a:pt x="58092" y="1167355"/>
                    <a:pt x="93083" y="1167355"/>
                  </a:cubicBezTo>
                  <a:lnTo>
                    <a:pt x="1098645" y="1167355"/>
                  </a:lnTo>
                  <a:cubicBezTo>
                    <a:pt x="1133629" y="1167355"/>
                    <a:pt x="1162096" y="1138898"/>
                    <a:pt x="1162096" y="1103920"/>
                  </a:cubicBezTo>
                  <a:lnTo>
                    <a:pt x="1162096" y="93042"/>
                  </a:lnTo>
                  <a:cubicBezTo>
                    <a:pt x="1162096" y="58071"/>
                    <a:pt x="1133629" y="29614"/>
                    <a:pt x="1098645" y="29614"/>
                  </a:cubicBezTo>
                  <a:lnTo>
                    <a:pt x="93083" y="296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425;p26"/>
            <p:cNvSpPr/>
            <p:nvPr/>
          </p:nvSpPr>
          <p:spPr>
            <a:xfrm>
              <a:off x="14561713" y="8767181"/>
              <a:ext cx="173463" cy="233061"/>
            </a:xfrm>
            <a:custGeom>
              <a:avLst/>
              <a:gdLst/>
              <a:ahLst/>
              <a:cxnLst/>
              <a:rect l="l" t="t" r="r" b="b"/>
              <a:pathLst>
                <a:path w="173463" h="233061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233062"/>
                  </a:lnTo>
                  <a:lnTo>
                    <a:pt x="0" y="2330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426;p26"/>
            <p:cNvSpPr/>
            <p:nvPr/>
          </p:nvSpPr>
          <p:spPr>
            <a:xfrm rot="10800000">
              <a:off x="15122178" y="8268818"/>
              <a:ext cx="173463" cy="731424"/>
            </a:xfrm>
            <a:custGeom>
              <a:avLst/>
              <a:gdLst/>
              <a:ahLst/>
              <a:cxnLst/>
              <a:rect l="l" t="t" r="r" b="b"/>
              <a:pathLst>
                <a:path w="173463" h="73142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731425"/>
                  </a:lnTo>
                  <a:lnTo>
                    <a:pt x="0" y="7314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427;p26"/>
            <p:cNvSpPr/>
            <p:nvPr/>
          </p:nvSpPr>
          <p:spPr>
            <a:xfrm>
              <a:off x="14841947" y="8525608"/>
              <a:ext cx="173463" cy="474634"/>
            </a:xfrm>
            <a:custGeom>
              <a:avLst/>
              <a:gdLst/>
              <a:ahLst/>
              <a:cxnLst/>
              <a:rect l="l" t="t" r="r" b="b"/>
              <a:pathLst>
                <a:path w="173463" h="47463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474634"/>
                  </a:lnTo>
                  <a:lnTo>
                    <a:pt x="0" y="4746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428;p26"/>
            <p:cNvSpPr/>
            <p:nvPr/>
          </p:nvSpPr>
          <p:spPr>
            <a:xfrm>
              <a:off x="14470889" y="8985436"/>
              <a:ext cx="908371" cy="29613"/>
            </a:xfrm>
            <a:custGeom>
              <a:avLst/>
              <a:gdLst/>
              <a:ahLst/>
              <a:cxnLst/>
              <a:rect l="l" t="t" r="r" b="b"/>
              <a:pathLst>
                <a:path w="908371" h="29613" extrusionOk="0">
                  <a:moveTo>
                    <a:pt x="893559" y="29614"/>
                  </a:moveTo>
                  <a:lnTo>
                    <a:pt x="14812" y="29614"/>
                  </a:lnTo>
                  <a:cubicBezTo>
                    <a:pt x="6632" y="29614"/>
                    <a:pt x="0" y="22984"/>
                    <a:pt x="0" y="14807"/>
                  </a:cubicBezTo>
                  <a:cubicBezTo>
                    <a:pt x="0" y="6630"/>
                    <a:pt x="6632" y="0"/>
                    <a:pt x="14812" y="0"/>
                  </a:cubicBezTo>
                  <a:lnTo>
                    <a:pt x="893559" y="0"/>
                  </a:lnTo>
                  <a:cubicBezTo>
                    <a:pt x="901739" y="0"/>
                    <a:pt x="908371" y="6630"/>
                    <a:pt x="908371" y="14807"/>
                  </a:cubicBezTo>
                  <a:cubicBezTo>
                    <a:pt x="908371" y="22984"/>
                    <a:pt x="901739" y="29614"/>
                    <a:pt x="893559" y="296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" name="Google Shape;435;p26"/>
          <p:cNvGrpSpPr/>
          <p:nvPr/>
        </p:nvGrpSpPr>
        <p:grpSpPr>
          <a:xfrm>
            <a:off x="1142796" y="4213655"/>
            <a:ext cx="421346" cy="427850"/>
            <a:chOff x="16062331" y="8061331"/>
            <a:chExt cx="1196969" cy="1196969"/>
          </a:xfrm>
        </p:grpSpPr>
        <p:sp>
          <p:nvSpPr>
            <p:cNvPr id="58" name="Google Shape;436;p26"/>
            <p:cNvSpPr/>
            <p:nvPr/>
          </p:nvSpPr>
          <p:spPr>
            <a:xfrm>
              <a:off x="16295102" y="8294109"/>
              <a:ext cx="731418" cy="731418"/>
            </a:xfrm>
            <a:custGeom>
              <a:avLst/>
              <a:gdLst/>
              <a:ahLst/>
              <a:cxnLst/>
              <a:rect l="l" t="t" r="r" b="b"/>
              <a:pathLst>
                <a:path w="731418" h="731418" extrusionOk="0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437;p26"/>
            <p:cNvSpPr/>
            <p:nvPr/>
          </p:nvSpPr>
          <p:spPr>
            <a:xfrm>
              <a:off x="16444772" y="8443774"/>
              <a:ext cx="432081" cy="432081"/>
            </a:xfrm>
            <a:custGeom>
              <a:avLst/>
              <a:gdLst/>
              <a:ahLst/>
              <a:cxnLst/>
              <a:rect l="l" t="t" r="r" b="b"/>
              <a:pathLst>
                <a:path w="432081" h="432081" extrusionOk="0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438;p26"/>
            <p:cNvSpPr/>
            <p:nvPr/>
          </p:nvSpPr>
          <p:spPr>
            <a:xfrm>
              <a:off x="16062331" y="8061331"/>
              <a:ext cx="1196969" cy="1196969"/>
            </a:xfrm>
            <a:custGeom>
              <a:avLst/>
              <a:gdLst/>
              <a:ahLst/>
              <a:cxnLst/>
              <a:rect l="l" t="t" r="r" b="b"/>
              <a:pathLst>
                <a:path w="1196969" h="1196969" extrusionOk="0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" name="Right Arrow 60"/>
          <p:cNvSpPr/>
          <p:nvPr/>
        </p:nvSpPr>
        <p:spPr>
          <a:xfrm>
            <a:off x="19305" y="2918986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ight Arrow 61"/>
          <p:cNvSpPr/>
          <p:nvPr/>
        </p:nvSpPr>
        <p:spPr>
          <a:xfrm>
            <a:off x="0" y="3866561"/>
            <a:ext cx="426720" cy="2572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736" y="1360356"/>
            <a:ext cx="3908258" cy="2622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32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Applications</a:t>
            </a:r>
            <a:endParaRPr dirty="0"/>
          </a:p>
        </p:txBody>
      </p:sp>
      <p:sp>
        <p:nvSpPr>
          <p:cNvPr id="122" name="Google Shape;122;p16"/>
          <p:cNvSpPr txBox="1"/>
          <p:nvPr/>
        </p:nvSpPr>
        <p:spPr>
          <a:xfrm>
            <a:off x="1536880" y="1733775"/>
            <a:ext cx="39219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sym typeface="Barlow Medium"/>
              </a:rPr>
              <a:t>Used in fault </a:t>
            </a:r>
            <a:r>
              <a:rPr lang="en" sz="1600" u="sng" dirty="0" smtClean="0">
                <a:solidFill>
                  <a:srgbClr val="00B050"/>
                </a:solidFill>
                <a:latin typeface="Barlow Medium"/>
                <a:sym typeface="Barlow Medium"/>
              </a:rPr>
              <a:t>random geometric network</a:t>
            </a:r>
            <a:endParaRPr sz="700" dirty="0">
              <a:solidFill>
                <a:srgbClr val="00B050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536879" y="2795240"/>
            <a:ext cx="6839195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sz="1600" dirty="0"/>
              <a:t>It has real applications in such </a:t>
            </a:r>
            <a:r>
              <a:rPr lang="en-US" sz="1600" dirty="0">
                <a:solidFill>
                  <a:srgbClr val="FF0000"/>
                </a:solidFill>
              </a:rPr>
              <a:t>diverse fields </a:t>
            </a:r>
            <a:r>
              <a:rPr lang="en-US" sz="1600" dirty="0"/>
              <a:t>as </a:t>
            </a:r>
            <a:r>
              <a:rPr lang="en-US" sz="1600" b="1" dirty="0"/>
              <a:t>computer graphics, electronic circuit design, mapping genomes, and operations research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36880" y="3999783"/>
            <a:ext cx="39219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In a Networks , if a </a:t>
            </a:r>
            <a:r>
              <a:rPr lang="en" sz="1600" u="sng" dirty="0">
                <a:solidFill>
                  <a:schemeClr val="dk1"/>
                </a:solidFill>
                <a:latin typeface="Barlow Medium"/>
                <a:sym typeface="Barlow Medium"/>
              </a:rPr>
              <a:t>Hamiltonian Cycle 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sym typeface="Barlow Medium"/>
              </a:rPr>
              <a:t>exist then </a:t>
            </a:r>
            <a:r>
              <a:rPr lang="en" sz="1600" u="sng" dirty="0" smtClean="0">
                <a:solidFill>
                  <a:srgbClr val="00B050"/>
                </a:solidFill>
                <a:latin typeface="Barlow Medium"/>
                <a:sym typeface="Barlow Medium"/>
              </a:rPr>
              <a:t>fault toelrance is better</a:t>
            </a:r>
            <a:r>
              <a:rPr lang="en" sz="1600" u="sng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 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14350" y="3859456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035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usiness Geometric Template">
  <a:themeElements>
    <a:clrScheme name="Custom 347">
      <a:dk1>
        <a:srgbClr val="363739"/>
      </a:dk1>
      <a:lt1>
        <a:srgbClr val="FFFFFF"/>
      </a:lt1>
      <a:dk2>
        <a:srgbClr val="888888"/>
      </a:dk2>
      <a:lt2>
        <a:srgbClr val="F5F5EF"/>
      </a:lt2>
      <a:accent1>
        <a:srgbClr val="EFBC49"/>
      </a:accent1>
      <a:accent2>
        <a:srgbClr val="D8A530"/>
      </a:accent2>
      <a:accent3>
        <a:srgbClr val="AB8540"/>
      </a:accent3>
      <a:accent4>
        <a:srgbClr val="494F56"/>
      </a:accent4>
      <a:accent5>
        <a:srgbClr val="888888"/>
      </a:accent5>
      <a:accent6>
        <a:srgbClr val="B1B1B2"/>
      </a:accent6>
      <a:hlink>
        <a:srgbClr val="36373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2595</TotalTime>
  <Words>242</Words>
  <Application>Microsoft Office PowerPoint</Application>
  <PresentationFormat>On-screen Show (16:9)</PresentationFormat>
  <Paragraphs>50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Barlow Medium</vt:lpstr>
      <vt:lpstr>Arial</vt:lpstr>
      <vt:lpstr>Barlow</vt:lpstr>
      <vt:lpstr>Business Geometric Template</vt:lpstr>
      <vt:lpstr>Hamiltonian -Cycle</vt:lpstr>
      <vt:lpstr>PowerPoint Presentation</vt:lpstr>
      <vt:lpstr>History</vt:lpstr>
      <vt:lpstr>PowerPoint Presentation</vt:lpstr>
      <vt:lpstr>Hamiltonian Definations</vt:lpstr>
      <vt:lpstr>Difference</vt:lpstr>
      <vt:lpstr>PowerPoint Presentation</vt:lpstr>
      <vt:lpstr>Some Algorithm for HC</vt:lpstr>
      <vt:lpstr>Applications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Decompositions  Prepared By : 1705087</dc:title>
  <dc:creator>FAHMID</dc:creator>
  <cp:lastModifiedBy>Fahmid Rifat</cp:lastModifiedBy>
  <cp:revision>74</cp:revision>
  <dcterms:modified xsi:type="dcterms:W3CDTF">2023-01-01T11:54:22Z</dcterms:modified>
</cp:coreProperties>
</file>